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Droid Serif Bold" charset="1" panose="02020800060500020200"/>
      <p:regular r:id="rId37"/>
    </p:embeddedFont>
    <p:embeddedFont>
      <p:font typeface="Arimo Bold" charset="1" panose="020B0704020202020204"/>
      <p:regular r:id="rId38"/>
    </p:embeddedFont>
    <p:embeddedFont>
      <p:font typeface="Glacial Indifference Bold" charset="1" panose="00000800000000000000"/>
      <p:regular r:id="rId39"/>
    </p:embeddedFont>
    <p:embeddedFont>
      <p:font typeface="Arimo" charset="1" panose="020B0604020202020204"/>
      <p:regular r:id="rId40"/>
    </p:embeddedFont>
    <p:embeddedFont>
      <p:font typeface="Hertical" charset="1" panose="00000000000000000000"/>
      <p:regular r:id="rId41"/>
    </p:embeddedFont>
    <p:embeddedFont>
      <p:font typeface="Alegreya Sans" charset="1" panose="00000500000000000000"/>
      <p:regular r:id="rId42"/>
    </p:embeddedFont>
    <p:embeddedFont>
      <p:font typeface="Lato" charset="1" panose="020F0502020204030203"/>
      <p:regular r:id="rId43"/>
    </p:embeddedFont>
    <p:embeddedFont>
      <p:font typeface="Lato Bold" charset="1" panose="020F0502020204030203"/>
      <p:regular r:id="rId44"/>
    </p:embeddedFont>
    <p:embeddedFont>
      <p:font typeface="Canva Sans Bold" charset="1" panose="020B0803030501040103"/>
      <p:regular r:id="rId45"/>
    </p:embeddedFont>
    <p:embeddedFont>
      <p:font typeface="Poppins" charset="1" panose="00000500000000000000"/>
      <p:regular r:id="rId46"/>
    </p:embeddedFont>
    <p:embeddedFont>
      <p:font typeface="Poppins Bold" charset="1" panose="00000800000000000000"/>
      <p:regular r:id="rId47"/>
    </p:embeddedFont>
    <p:embeddedFont>
      <p:font typeface="Grown" charset="1" panose="02000500000000000000"/>
      <p:regular r:id="rId48"/>
    </p:embeddedFont>
    <p:embeddedFont>
      <p:font typeface="Aileron Ultra-Bold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53638" y="0"/>
            <a:ext cx="7634362" cy="10388120"/>
            <a:chOff x="0" y="0"/>
            <a:chExt cx="1182762" cy="1609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2762" cy="1609392"/>
            </a:xfrm>
            <a:custGeom>
              <a:avLst/>
              <a:gdLst/>
              <a:ahLst/>
              <a:cxnLst/>
              <a:rect r="r" b="b" t="t" l="l"/>
              <a:pathLst>
                <a:path h="1609392" w="1182762">
                  <a:moveTo>
                    <a:pt x="0" y="0"/>
                  </a:moveTo>
                  <a:lnTo>
                    <a:pt x="1182762" y="0"/>
                  </a:lnTo>
                  <a:lnTo>
                    <a:pt x="1182762" y="1609392"/>
                  </a:lnTo>
                  <a:lnTo>
                    <a:pt x="0" y="1609392"/>
                  </a:lnTo>
                  <a:close/>
                </a:path>
              </a:pathLst>
            </a:custGeom>
            <a:blipFill>
              <a:blip r:embed="rId2"/>
              <a:stretch>
                <a:fillRect l="-52518" t="0" r="-5251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4227" y="413452"/>
            <a:ext cx="10034048" cy="8221693"/>
          </a:xfrm>
          <a:custGeom>
            <a:avLst/>
            <a:gdLst/>
            <a:ahLst/>
            <a:cxnLst/>
            <a:rect r="r" b="b" t="t" l="l"/>
            <a:pathLst>
              <a:path h="8221693" w="10034048">
                <a:moveTo>
                  <a:pt x="0" y="0"/>
                </a:moveTo>
                <a:lnTo>
                  <a:pt x="10034049" y="0"/>
                </a:lnTo>
                <a:lnTo>
                  <a:pt x="10034049" y="8221694"/>
                </a:lnTo>
                <a:lnTo>
                  <a:pt x="0" y="8221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-29765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83439" y="2471977"/>
            <a:ext cx="8574403" cy="5343047"/>
            <a:chOff x="0" y="0"/>
            <a:chExt cx="1906605" cy="1188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6605" cy="1188080"/>
            </a:xfrm>
            <a:custGeom>
              <a:avLst/>
              <a:gdLst/>
              <a:ahLst/>
              <a:cxnLst/>
              <a:rect r="r" b="b" t="t" l="l"/>
              <a:pathLst>
                <a:path h="1188080" w="1906605">
                  <a:moveTo>
                    <a:pt x="0" y="0"/>
                  </a:moveTo>
                  <a:lnTo>
                    <a:pt x="1906605" y="0"/>
                  </a:lnTo>
                  <a:lnTo>
                    <a:pt x="1906605" y="1188080"/>
                  </a:lnTo>
                  <a:lnTo>
                    <a:pt x="0" y="1188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1120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06605" cy="1226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85969" y="2695088"/>
            <a:ext cx="8169344" cy="4896824"/>
            <a:chOff x="0" y="0"/>
            <a:chExt cx="1068551" cy="6405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8551" cy="640505"/>
            </a:xfrm>
            <a:custGeom>
              <a:avLst/>
              <a:gdLst/>
              <a:ahLst/>
              <a:cxnLst/>
              <a:rect r="r" b="b" t="t" l="l"/>
              <a:pathLst>
                <a:path h="640505" w="1068551">
                  <a:moveTo>
                    <a:pt x="0" y="0"/>
                  </a:moveTo>
                  <a:lnTo>
                    <a:pt x="1068551" y="0"/>
                  </a:lnTo>
                  <a:lnTo>
                    <a:pt x="1068551" y="640505"/>
                  </a:lnTo>
                  <a:lnTo>
                    <a:pt x="0" y="640505"/>
                  </a:lnTo>
                  <a:close/>
                </a:path>
              </a:pathLst>
            </a:custGeom>
            <a:blipFill>
              <a:blip r:embed="rId4"/>
              <a:stretch>
                <a:fillRect l="0" t="-5609" r="0" b="-5609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129314" y="6736686"/>
            <a:ext cx="2381938" cy="3550314"/>
          </a:xfrm>
          <a:custGeom>
            <a:avLst/>
            <a:gdLst/>
            <a:ahLst/>
            <a:cxnLst/>
            <a:rect r="r" b="b" t="t" l="l"/>
            <a:pathLst>
              <a:path h="3550314" w="2381938">
                <a:moveTo>
                  <a:pt x="0" y="0"/>
                </a:moveTo>
                <a:lnTo>
                  <a:pt x="2381938" y="0"/>
                </a:lnTo>
                <a:lnTo>
                  <a:pt x="2381938" y="3550314"/>
                </a:lnTo>
                <a:lnTo>
                  <a:pt x="0" y="3550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4744" y="3442117"/>
            <a:ext cx="4665582" cy="961365"/>
          </a:xfrm>
          <a:custGeom>
            <a:avLst/>
            <a:gdLst/>
            <a:ahLst/>
            <a:cxnLst/>
            <a:rect r="r" b="b" t="t" l="l"/>
            <a:pathLst>
              <a:path h="961365" w="4665582">
                <a:moveTo>
                  <a:pt x="0" y="0"/>
                </a:moveTo>
                <a:lnTo>
                  <a:pt x="4665582" y="0"/>
                </a:lnTo>
                <a:lnTo>
                  <a:pt x="4665582" y="961365"/>
                </a:lnTo>
                <a:lnTo>
                  <a:pt x="0" y="961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4688" y="4859519"/>
            <a:ext cx="9671277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800" b="true">
                <a:solidFill>
                  <a:srgbClr val="11120D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Customer Value Optimization Report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171" y="2054668"/>
            <a:ext cx="3148979" cy="4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true">
                <a:solidFill>
                  <a:srgbClr val="11120D"/>
                </a:solidFill>
                <a:latin typeface="Arimo Bold"/>
                <a:ea typeface="Arimo Bold"/>
                <a:cs typeface="Arimo Bold"/>
                <a:sym typeface="Arimo Bold"/>
              </a:rPr>
              <a:t>CAAI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550736">
            <a:off x="13778309" y="-203601"/>
            <a:ext cx="4649026" cy="4688502"/>
          </a:xfrm>
          <a:custGeom>
            <a:avLst/>
            <a:gdLst/>
            <a:ahLst/>
            <a:cxnLst/>
            <a:rect r="r" b="b" t="t" l="l"/>
            <a:pathLst>
              <a:path h="4688502" w="4649026">
                <a:moveTo>
                  <a:pt x="4649026" y="0"/>
                </a:moveTo>
                <a:lnTo>
                  <a:pt x="0" y="0"/>
                </a:lnTo>
                <a:lnTo>
                  <a:pt x="0" y="4688502"/>
                </a:lnTo>
                <a:lnTo>
                  <a:pt x="4649026" y="4688502"/>
                </a:lnTo>
                <a:lnTo>
                  <a:pt x="46490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8923" y="2571477"/>
            <a:ext cx="6915486" cy="6206649"/>
          </a:xfrm>
          <a:custGeom>
            <a:avLst/>
            <a:gdLst/>
            <a:ahLst/>
            <a:cxnLst/>
            <a:rect r="r" b="b" t="t" l="l"/>
            <a:pathLst>
              <a:path h="6206649" w="6915486">
                <a:moveTo>
                  <a:pt x="0" y="0"/>
                </a:moveTo>
                <a:lnTo>
                  <a:pt x="6915486" y="0"/>
                </a:lnTo>
                <a:lnTo>
                  <a:pt x="6915486" y="6206649"/>
                </a:lnTo>
                <a:lnTo>
                  <a:pt x="0" y="6206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6271" y="1566340"/>
            <a:ext cx="6172662" cy="2312623"/>
          </a:xfrm>
          <a:custGeom>
            <a:avLst/>
            <a:gdLst/>
            <a:ahLst/>
            <a:cxnLst/>
            <a:rect r="r" b="b" t="t" l="l"/>
            <a:pathLst>
              <a:path h="2312623" w="6172662">
                <a:moveTo>
                  <a:pt x="0" y="0"/>
                </a:moveTo>
                <a:lnTo>
                  <a:pt x="6172662" y="0"/>
                </a:lnTo>
                <a:lnTo>
                  <a:pt x="6172662" y="2312622"/>
                </a:lnTo>
                <a:lnTo>
                  <a:pt x="0" y="2312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923" y="702740"/>
            <a:ext cx="865734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Correlation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8923" y="1518715"/>
            <a:ext cx="490724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A5677"/>
                </a:solidFill>
                <a:latin typeface="Lato"/>
                <a:ea typeface="Lato"/>
                <a:cs typeface="Lato"/>
                <a:sym typeface="Lato"/>
              </a:rPr>
              <a:t>Correlation Among Key Variables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3942" y="4202946"/>
            <a:ext cx="7836545" cy="446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No_of_Products and Total_Sales show a very strong positive correlation (0.99) — more products typically lead to higher total sales.</a:t>
            </a:r>
          </a:p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No_of_Products and Rank have a strong negative correlation (-0.80) — higher-ranked (better-performing) entries tend to have fewer products.</a:t>
            </a:r>
          </a:p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Rank and Total_Sales also show a strong negative correlation (-0.79) — as rank improves, total sales increase.</a:t>
            </a:r>
          </a:p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Overall, the dataset reveals clear relationships between sales volume, product diversity, and ranking performance.</a:t>
            </a:r>
          </a:p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The correlation heatmap confirms these strong linear associations, with distinct high-correlation clusters among product and sales metrics.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61277"/>
            <a:ext cx="3239344" cy="3266850"/>
          </a:xfrm>
          <a:custGeom>
            <a:avLst/>
            <a:gdLst/>
            <a:ahLst/>
            <a:cxnLst/>
            <a:rect r="r" b="b" t="t" l="l"/>
            <a:pathLst>
              <a:path h="3266850" w="3239344">
                <a:moveTo>
                  <a:pt x="3239344" y="0"/>
                </a:moveTo>
                <a:lnTo>
                  <a:pt x="0" y="0"/>
                </a:lnTo>
                <a:lnTo>
                  <a:pt x="0" y="3266850"/>
                </a:lnTo>
                <a:lnTo>
                  <a:pt x="3239344" y="3266850"/>
                </a:lnTo>
                <a:lnTo>
                  <a:pt x="32393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3084" y="2298719"/>
            <a:ext cx="5926054" cy="3940826"/>
          </a:xfrm>
          <a:custGeom>
            <a:avLst/>
            <a:gdLst/>
            <a:ahLst/>
            <a:cxnLst/>
            <a:rect r="r" b="b" t="t" l="l"/>
            <a:pathLst>
              <a:path h="3940826" w="5926054">
                <a:moveTo>
                  <a:pt x="0" y="0"/>
                </a:moveTo>
                <a:lnTo>
                  <a:pt x="5926054" y="0"/>
                </a:lnTo>
                <a:lnTo>
                  <a:pt x="5926054" y="3940826"/>
                </a:lnTo>
                <a:lnTo>
                  <a:pt x="0" y="3940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7594" y="2298719"/>
            <a:ext cx="5805310" cy="3860531"/>
          </a:xfrm>
          <a:custGeom>
            <a:avLst/>
            <a:gdLst/>
            <a:ahLst/>
            <a:cxnLst/>
            <a:rect r="r" b="b" t="t" l="l"/>
            <a:pathLst>
              <a:path h="3860531" w="5805310">
                <a:moveTo>
                  <a:pt x="0" y="0"/>
                </a:moveTo>
                <a:lnTo>
                  <a:pt x="5805309" y="0"/>
                </a:lnTo>
                <a:lnTo>
                  <a:pt x="5805309" y="3860531"/>
                </a:lnTo>
                <a:lnTo>
                  <a:pt x="0" y="386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43084" y="6439570"/>
            <a:ext cx="5101031" cy="3630148"/>
          </a:xfrm>
          <a:custGeom>
            <a:avLst/>
            <a:gdLst/>
            <a:ahLst/>
            <a:cxnLst/>
            <a:rect r="r" b="b" t="t" l="l"/>
            <a:pathLst>
              <a:path h="3630148" w="5101031">
                <a:moveTo>
                  <a:pt x="0" y="0"/>
                </a:moveTo>
                <a:lnTo>
                  <a:pt x="5101032" y="0"/>
                </a:lnTo>
                <a:lnTo>
                  <a:pt x="5101032" y="3630147"/>
                </a:lnTo>
                <a:lnTo>
                  <a:pt x="0" y="3630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9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48920" y="579805"/>
            <a:ext cx="8657348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spc="153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Exploratory </a:t>
            </a:r>
            <a:r>
              <a:rPr lang="en-US" sz="4800" spc="153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Data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92713" y="1353235"/>
            <a:ext cx="5629037" cy="3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  <a:spcBef>
                <a:spcPct val="0"/>
              </a:spcBef>
            </a:pPr>
            <a:r>
              <a:rPr lang="en-US" b="true" sz="2262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Feature selection Lasso Regression Method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76474" y="6557554"/>
            <a:ext cx="9716397" cy="334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"/>
              </a:lnSpc>
            </a:pPr>
            <a:r>
              <a:rPr lang="en-US" sz="1479" b="true">
                <a:solidFill>
                  <a:srgbClr val="41444B"/>
                </a:solidFill>
                <a:latin typeface="Poppins Bold"/>
                <a:ea typeface="Poppins Bold"/>
                <a:cs typeface="Poppins Bold"/>
                <a:sym typeface="Poppins Bold"/>
              </a:rPr>
              <a:t>Dominant Predictor:</a:t>
            </a:r>
            <a:r>
              <a:rPr lang="en-US" sz="147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 No_of_Products drives nearly all variation in Total_Sales; each additional product boosts sales by ~2180 units on average.</a:t>
            </a:r>
          </a:p>
          <a:p>
            <a:pPr algn="l">
              <a:lnSpc>
                <a:spcPts val="2071"/>
              </a:lnSpc>
            </a:pPr>
          </a:p>
          <a:p>
            <a:pPr algn="l">
              <a:lnSpc>
                <a:spcPts val="2071"/>
              </a:lnSpc>
            </a:pPr>
            <a:r>
              <a:rPr lang="en-US" sz="1479" b="true">
                <a:solidFill>
                  <a:srgbClr val="41444B"/>
                </a:solidFill>
                <a:latin typeface="Poppins Bold"/>
                <a:ea typeface="Poppins Bold"/>
                <a:cs typeface="Poppins Bold"/>
                <a:sym typeface="Poppins Bold"/>
              </a:rPr>
              <a:t>Model Accuracy: </a:t>
            </a:r>
            <a:r>
              <a:rPr lang="en-US" sz="147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Achieved an R² ≈ 0.99, showing a strong fit with minimal unexplained variance.</a:t>
            </a:r>
          </a:p>
          <a:p>
            <a:pPr algn="l">
              <a:lnSpc>
                <a:spcPts val="2071"/>
              </a:lnSpc>
            </a:pPr>
          </a:p>
          <a:p>
            <a:pPr algn="l">
              <a:lnSpc>
                <a:spcPts val="2071"/>
              </a:lnSpc>
            </a:pPr>
            <a:r>
              <a:rPr lang="en-US" sz="1479" b="true">
                <a:solidFill>
                  <a:srgbClr val="41444B"/>
                </a:solidFill>
                <a:latin typeface="Poppins Bold"/>
                <a:ea typeface="Poppins Bold"/>
                <a:cs typeface="Poppins Bold"/>
                <a:sym typeface="Poppins Bold"/>
              </a:rPr>
              <a:t>Minor Predictors:</a:t>
            </a:r>
          </a:p>
          <a:p>
            <a:pPr algn="l" marL="319407" indent="-159703" lvl="1">
              <a:lnSpc>
                <a:spcPts val="2071"/>
              </a:lnSpc>
              <a:buFont typeface="Arial"/>
              <a:buChar char="•"/>
            </a:pPr>
            <a:r>
              <a:rPr lang="en-US" sz="147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Converted_msrp and Rank have small positive effects (~+1 per unit) after accounting for No_of_Products.</a:t>
            </a:r>
          </a:p>
          <a:p>
            <a:pPr algn="l" marL="319407" indent="-159703" lvl="1">
              <a:lnSpc>
                <a:spcPts val="2071"/>
              </a:lnSpc>
              <a:buFont typeface="Arial"/>
              <a:buChar char="•"/>
            </a:pPr>
            <a:r>
              <a:rPr lang="en-US" sz="147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Converted_acres, product_id, and converted_qty have negligible influence after penalization.</a:t>
            </a:r>
          </a:p>
          <a:p>
            <a:pPr algn="l">
              <a:lnSpc>
                <a:spcPts val="2071"/>
              </a:lnSpc>
            </a:pPr>
          </a:p>
          <a:p>
            <a:pPr algn="l">
              <a:lnSpc>
                <a:spcPts val="2071"/>
              </a:lnSpc>
            </a:pPr>
            <a:r>
              <a:rPr lang="en-US" sz="1479" b="true">
                <a:solidFill>
                  <a:srgbClr val="41444B"/>
                </a:solidFill>
                <a:latin typeface="Poppins Bold"/>
                <a:ea typeface="Poppins Bold"/>
                <a:cs typeface="Poppins Bold"/>
                <a:sym typeface="Poppins Bold"/>
              </a:rPr>
              <a:t>Multicollinearity: </a:t>
            </a:r>
            <a:r>
              <a:rPr lang="en-US" sz="147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Strong negative correlation between No_of_Products and Rank (corr ≈ -0.80), indicating overlap in the information they provide.</a:t>
            </a:r>
          </a:p>
          <a:p>
            <a:pPr algn="l">
              <a:lnSpc>
                <a:spcPts val="207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610840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0" y="4114800"/>
                </a:moveTo>
                <a:lnTo>
                  <a:pt x="5677160" y="4114800"/>
                </a:lnTo>
                <a:lnTo>
                  <a:pt x="567716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6172200"/>
            <a:ext cx="5882278" cy="4114800"/>
          </a:xfrm>
          <a:custGeom>
            <a:avLst/>
            <a:gdLst/>
            <a:ahLst/>
            <a:cxnLst/>
            <a:rect r="r" b="b" t="t" l="l"/>
            <a:pathLst>
              <a:path h="4114800" w="5882278">
                <a:moveTo>
                  <a:pt x="5882278" y="0"/>
                </a:moveTo>
                <a:lnTo>
                  <a:pt x="0" y="0"/>
                </a:lnTo>
                <a:lnTo>
                  <a:pt x="0" y="4114800"/>
                </a:lnTo>
                <a:lnTo>
                  <a:pt x="5882278" y="4114800"/>
                </a:lnTo>
                <a:lnTo>
                  <a:pt x="58822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1408" y="2781618"/>
            <a:ext cx="9741813" cy="340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Overview of Modeling Techniques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K-Means Clustering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 Basket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763437" y="0"/>
            <a:ext cx="4524563" cy="4411802"/>
          </a:xfrm>
          <a:custGeom>
            <a:avLst/>
            <a:gdLst/>
            <a:ahLst/>
            <a:cxnLst/>
            <a:rect r="r" b="b" t="t" l="l"/>
            <a:pathLst>
              <a:path h="4411802" w="4524563">
                <a:moveTo>
                  <a:pt x="0" y="0"/>
                </a:moveTo>
                <a:lnTo>
                  <a:pt x="4524563" y="0"/>
                </a:lnTo>
                <a:lnTo>
                  <a:pt x="4524563" y="4411802"/>
                </a:lnTo>
                <a:lnTo>
                  <a:pt x="0" y="4411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8924" y="2744114"/>
            <a:ext cx="3935632" cy="5531232"/>
            <a:chOff x="0" y="0"/>
            <a:chExt cx="57833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8331" cy="812800"/>
            </a:xfrm>
            <a:custGeom>
              <a:avLst/>
              <a:gdLst/>
              <a:ahLst/>
              <a:cxnLst/>
              <a:rect r="r" b="b" t="t" l="l"/>
              <a:pathLst>
                <a:path h="812800" w="578331">
                  <a:moveTo>
                    <a:pt x="578331" y="0"/>
                  </a:moveTo>
                  <a:lnTo>
                    <a:pt x="578331" y="698500"/>
                  </a:lnTo>
                  <a:lnTo>
                    <a:pt x="289165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578331" y="0"/>
                  </a:lnTo>
                  <a:close/>
                </a:path>
              </a:pathLst>
            </a:custGeom>
            <a:solidFill>
              <a:srgbClr val="4144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578331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DFD8C8"/>
                  </a:solidFill>
                  <a:latin typeface="Grown"/>
                  <a:ea typeface="Grown"/>
                  <a:cs typeface="Grown"/>
                  <a:sym typeface="Grown"/>
                </a:rPr>
                <a:t>CLUSTER 1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DFD8C8"/>
                  </a:solidFill>
                  <a:latin typeface="Grown"/>
                  <a:ea typeface="Grown"/>
                  <a:cs typeface="Grown"/>
                  <a:sym typeface="Grown"/>
                </a:rPr>
                <a:t>PROTECT+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Highest in loyalty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​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Highest # products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Highest $MSRP</a:t>
              </a: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Protect this highest value customer, and add in missing product categories</a:t>
              </a:r>
              <a:r>
                <a:rPr lang="en-US" sz="2000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​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76484" y="2744114"/>
            <a:ext cx="3955364" cy="5564237"/>
            <a:chOff x="0" y="0"/>
            <a:chExt cx="581230" cy="817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1230" cy="817650"/>
            </a:xfrm>
            <a:custGeom>
              <a:avLst/>
              <a:gdLst/>
              <a:ahLst/>
              <a:cxnLst/>
              <a:rect r="r" b="b" t="t" l="l"/>
              <a:pathLst>
                <a:path h="817650" w="581230">
                  <a:moveTo>
                    <a:pt x="581230" y="0"/>
                  </a:moveTo>
                  <a:lnTo>
                    <a:pt x="581230" y="703350"/>
                  </a:lnTo>
                  <a:lnTo>
                    <a:pt x="290615" y="817650"/>
                  </a:lnTo>
                  <a:lnTo>
                    <a:pt x="0" y="703350"/>
                  </a:lnTo>
                  <a:lnTo>
                    <a:pt x="0" y="0"/>
                  </a:lnTo>
                  <a:lnTo>
                    <a:pt x="581230" y="0"/>
                  </a:lnTo>
                  <a:close/>
                </a:path>
              </a:pathLst>
            </a:custGeom>
            <a:solidFill>
              <a:srgbClr val="41444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1230" cy="779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DFD8C8"/>
                  </a:solidFill>
                  <a:latin typeface="Grown"/>
                  <a:ea typeface="Grown"/>
                  <a:cs typeface="Grown"/>
                  <a:sym typeface="Grown"/>
                </a:rPr>
                <a:t>CLUSTER 2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DFD8C8"/>
                  </a:solidFill>
                  <a:latin typeface="Grown"/>
                  <a:ea typeface="Grown"/>
                  <a:cs typeface="Grown"/>
                  <a:sym typeface="Grown"/>
                </a:rPr>
                <a:t>NURTURE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High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 in loyalty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​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Moderate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 # products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Moderate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 $MSRP</a:t>
              </a:r>
            </a:p>
            <a:p>
              <a:pPr algn="ctr">
                <a:lnSpc>
                  <a:spcPts val="49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Nurture customer relationship. Grow number of products, add missing categories</a:t>
              </a:r>
            </a:p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​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43776" y="2744114"/>
            <a:ext cx="3847944" cy="5531232"/>
            <a:chOff x="0" y="0"/>
            <a:chExt cx="56544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5445" cy="812800"/>
            </a:xfrm>
            <a:custGeom>
              <a:avLst/>
              <a:gdLst/>
              <a:ahLst/>
              <a:cxnLst/>
              <a:rect r="r" b="b" t="t" l="l"/>
              <a:pathLst>
                <a:path h="812800" w="565445">
                  <a:moveTo>
                    <a:pt x="565445" y="0"/>
                  </a:moveTo>
                  <a:lnTo>
                    <a:pt x="565445" y="698500"/>
                  </a:lnTo>
                  <a:lnTo>
                    <a:pt x="282723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565445" y="0"/>
                  </a:lnTo>
                  <a:close/>
                </a:path>
              </a:pathLst>
            </a:custGeom>
            <a:solidFill>
              <a:srgbClr val="4144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565445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DFD8C8"/>
                  </a:solidFill>
                  <a:latin typeface="Grown"/>
                  <a:ea typeface="Grown"/>
                  <a:cs typeface="Grown"/>
                  <a:sym typeface="Grown"/>
                </a:rPr>
                <a:t>CLUSTER 3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DFD8C8"/>
                  </a:solidFill>
                  <a:latin typeface="Grown"/>
                  <a:ea typeface="Grown"/>
                  <a:cs typeface="Grown"/>
                  <a:sym typeface="Grown"/>
                </a:rPr>
                <a:t>PROSPECT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Moderate 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in loyalty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​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Low 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 # products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Moderate 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$MSRP</a:t>
              </a:r>
            </a:p>
            <a:p>
              <a:pPr algn="ctr">
                <a:lnSpc>
                  <a:spcPts val="49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Prioritize resources, fish for move up candidates to Nurture. When resources are scare focus on Nurture and Protect+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01295" y="2744114"/>
            <a:ext cx="3857781" cy="5531232"/>
            <a:chOff x="0" y="0"/>
            <a:chExt cx="56689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891" cy="812800"/>
            </a:xfrm>
            <a:custGeom>
              <a:avLst/>
              <a:gdLst/>
              <a:ahLst/>
              <a:cxnLst/>
              <a:rect r="r" b="b" t="t" l="l"/>
              <a:pathLst>
                <a:path h="812800" w="566891">
                  <a:moveTo>
                    <a:pt x="566891" y="0"/>
                  </a:moveTo>
                  <a:lnTo>
                    <a:pt x="566891" y="698500"/>
                  </a:lnTo>
                  <a:lnTo>
                    <a:pt x="283445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566891" y="0"/>
                  </a:lnTo>
                  <a:close/>
                </a:path>
              </a:pathLst>
            </a:custGeom>
            <a:solidFill>
              <a:srgbClr val="41444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66891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DFD8C8"/>
                  </a:solidFill>
                  <a:latin typeface="Grown"/>
                  <a:ea typeface="Grown"/>
                  <a:cs typeface="Grown"/>
                  <a:sym typeface="Grown"/>
                </a:rPr>
                <a:t>CLUSTER 4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DFD8C8"/>
                  </a:solidFill>
                  <a:latin typeface="Grown"/>
                  <a:ea typeface="Grown"/>
                  <a:cs typeface="Grown"/>
                  <a:sym typeface="Grown"/>
                </a:rPr>
                <a:t>IGNORE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Low 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in loyalty​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Low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 # products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Low</a:t>
              </a:r>
              <a:r>
                <a:rPr lang="en-US" sz="2499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 $MSRP</a:t>
              </a:r>
            </a:p>
            <a:p>
              <a:pPr algn="ctr">
                <a:lnSpc>
                  <a:spcPts val="49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DFD8C8"/>
                  </a:solidFill>
                  <a:latin typeface="Lato"/>
                  <a:ea typeface="Lato"/>
                  <a:cs typeface="Lato"/>
                  <a:sym typeface="Lato"/>
                </a:rPr>
                <a:t>Ignore the customers as they are low in Loyalty and products. Instead focus on Protect+, Nurture and Prospect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88294" y="855024"/>
            <a:ext cx="10110965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b="true" sz="4500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Customer Clusters Nomenclature for Loyalty and Value Segmentation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64780" y="544513"/>
            <a:ext cx="955844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K-Means Clustering-Complete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14796068" y="8491789"/>
            <a:ext cx="3491932" cy="1795211"/>
          </a:xfrm>
          <a:custGeom>
            <a:avLst/>
            <a:gdLst/>
            <a:ahLst/>
            <a:cxnLst/>
            <a:rect r="r" b="b" t="t" l="l"/>
            <a:pathLst>
              <a:path h="1795211" w="3491932">
                <a:moveTo>
                  <a:pt x="0" y="1795211"/>
                </a:moveTo>
                <a:lnTo>
                  <a:pt x="3491932" y="1795211"/>
                </a:lnTo>
                <a:lnTo>
                  <a:pt x="3491932" y="0"/>
                </a:lnTo>
                <a:lnTo>
                  <a:pt x="0" y="0"/>
                </a:lnTo>
                <a:lnTo>
                  <a:pt x="0" y="17952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60862" y="0"/>
            <a:ext cx="5256398" cy="2702328"/>
          </a:xfrm>
          <a:custGeom>
            <a:avLst/>
            <a:gdLst/>
            <a:ahLst/>
            <a:cxnLst/>
            <a:rect r="r" b="b" t="t" l="l"/>
            <a:pathLst>
              <a:path h="2702328" w="5256398">
                <a:moveTo>
                  <a:pt x="5256398" y="0"/>
                </a:moveTo>
                <a:lnTo>
                  <a:pt x="0" y="0"/>
                </a:lnTo>
                <a:lnTo>
                  <a:pt x="0" y="2702328"/>
                </a:lnTo>
                <a:lnTo>
                  <a:pt x="5256398" y="2702328"/>
                </a:lnTo>
                <a:lnTo>
                  <a:pt x="52563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3819" y="5143500"/>
            <a:ext cx="6183433" cy="3895563"/>
          </a:xfrm>
          <a:custGeom>
            <a:avLst/>
            <a:gdLst/>
            <a:ahLst/>
            <a:cxnLst/>
            <a:rect r="r" b="b" t="t" l="l"/>
            <a:pathLst>
              <a:path h="3895563" w="6183433">
                <a:moveTo>
                  <a:pt x="0" y="0"/>
                </a:moveTo>
                <a:lnTo>
                  <a:pt x="6183434" y="0"/>
                </a:lnTo>
                <a:lnTo>
                  <a:pt x="6183434" y="3895563"/>
                </a:lnTo>
                <a:lnTo>
                  <a:pt x="0" y="3895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4515" y="2280393"/>
            <a:ext cx="9845253" cy="2239795"/>
          </a:xfrm>
          <a:custGeom>
            <a:avLst/>
            <a:gdLst/>
            <a:ahLst/>
            <a:cxnLst/>
            <a:rect r="r" b="b" t="t" l="l"/>
            <a:pathLst>
              <a:path h="2239795" w="9845253">
                <a:moveTo>
                  <a:pt x="0" y="0"/>
                </a:moveTo>
                <a:lnTo>
                  <a:pt x="9845254" y="0"/>
                </a:lnTo>
                <a:lnTo>
                  <a:pt x="9845254" y="2239795"/>
                </a:lnTo>
                <a:lnTo>
                  <a:pt x="0" y="2239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47854" y="2232768"/>
            <a:ext cx="7587703" cy="33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The K-Means model will generate customer labels by analyzing underlying three features 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Rank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Number of products.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Total sales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This helps identify distinct grower groups based on sales performance and engagement level, enabling targeted marketing and resource planning.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23836" y="6770934"/>
            <a:ext cx="7301286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The Elbow Method shows that </a:t>
            </a:r>
            <a:r>
              <a:rPr lang="en-US" sz="21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4 clusters best fit the data, providing a balance between compactness and simplicity.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Beyond 4 clusters, the drop in WCSS is minimal, indicating limited improvement in clustering quality.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3895" y="5420774"/>
            <a:ext cx="5939769" cy="4653449"/>
          </a:xfrm>
          <a:custGeom>
            <a:avLst/>
            <a:gdLst/>
            <a:ahLst/>
            <a:cxnLst/>
            <a:rect r="r" b="b" t="t" l="l"/>
            <a:pathLst>
              <a:path h="4653449" w="5939769">
                <a:moveTo>
                  <a:pt x="0" y="0"/>
                </a:moveTo>
                <a:lnTo>
                  <a:pt x="5939769" y="0"/>
                </a:lnTo>
                <a:lnTo>
                  <a:pt x="5939769" y="4653449"/>
                </a:lnTo>
                <a:lnTo>
                  <a:pt x="0" y="465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649" y="2005136"/>
            <a:ext cx="6459383" cy="3063212"/>
          </a:xfrm>
          <a:custGeom>
            <a:avLst/>
            <a:gdLst/>
            <a:ahLst/>
            <a:cxnLst/>
            <a:rect r="r" b="b" t="t" l="l"/>
            <a:pathLst>
              <a:path h="3063212" w="6459383">
                <a:moveTo>
                  <a:pt x="0" y="0"/>
                </a:moveTo>
                <a:lnTo>
                  <a:pt x="6459383" y="0"/>
                </a:lnTo>
                <a:lnTo>
                  <a:pt x="6459383" y="3063213"/>
                </a:lnTo>
                <a:lnTo>
                  <a:pt x="0" y="306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44986" y="1938461"/>
            <a:ext cx="7711182" cy="39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105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K-Means Accuracy Calculation:</a:t>
            </a:r>
          </a:p>
          <a:p>
            <a:pPr algn="l" marL="454661" indent="-227331" lvl="1">
              <a:lnSpc>
                <a:spcPts val="3158"/>
              </a:lnSpc>
              <a:buFont typeface="Arial"/>
              <a:buChar char="•"/>
            </a:pPr>
            <a:r>
              <a:rPr lang="en-US" sz="2105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Evalua</a:t>
            </a:r>
            <a:r>
              <a:rPr lang="en-US" sz="2105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tes clustering quality using key performance metrics — Silhouette Score (0.515), Calinski-Harabasz Index (27189.489), and Davies-Bouldin Score (0.581).</a:t>
            </a:r>
          </a:p>
          <a:p>
            <a:pPr algn="l" marL="454661" indent="-227331" lvl="1">
              <a:lnSpc>
                <a:spcPts val="3158"/>
              </a:lnSpc>
              <a:buFont typeface="Arial"/>
              <a:buChar char="•"/>
            </a:pPr>
            <a:r>
              <a:rPr lang="en-US" sz="2105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These scores indicate moderate cluster separation and balanced cohesion across the four grower groups.</a:t>
            </a:r>
          </a:p>
          <a:p>
            <a:pPr algn="l" marL="454661" indent="-227331" lvl="1">
              <a:lnSpc>
                <a:spcPts val="3158"/>
              </a:lnSpc>
              <a:buFont typeface="Arial"/>
              <a:buChar char="•"/>
            </a:pPr>
            <a:r>
              <a:rPr lang="en-US" sz="2105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Accuracy is derived from the confusion matrix, measuring how well predicted cluster labels align with actual loyalty segments.</a:t>
            </a:r>
          </a:p>
          <a:p>
            <a:pPr algn="l">
              <a:lnSpc>
                <a:spcPts val="300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944986" y="6126446"/>
            <a:ext cx="8115300" cy="438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6"/>
              </a:lnSpc>
            </a:pPr>
            <a:r>
              <a:rPr lang="en-US" sz="2111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Confusion Matrix :</a:t>
            </a:r>
          </a:p>
          <a:p>
            <a:pPr algn="l" marL="455768" indent="-227884" lvl="1">
              <a:lnSpc>
                <a:spcPts val="3166"/>
              </a:lnSpc>
              <a:buFont typeface="Arial"/>
              <a:buChar char="•"/>
            </a:pPr>
            <a:r>
              <a:rPr lang="en-US" sz="2111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The Confusion Matrix v</a:t>
            </a:r>
            <a:r>
              <a:rPr lang="en-US" sz="2111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isualize</a:t>
            </a:r>
            <a:r>
              <a:rPr lang="en-US" sz="2111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 clustering performance by comparing predicted cluster labels against true loyalty segments.</a:t>
            </a:r>
          </a:p>
          <a:p>
            <a:pPr algn="l" marL="455768" indent="-227884" lvl="1">
              <a:lnSpc>
                <a:spcPts val="3166"/>
              </a:lnSpc>
              <a:buFont typeface="Arial"/>
              <a:buChar char="•"/>
            </a:pPr>
            <a:r>
              <a:rPr lang="en-US" sz="2111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Darker diagonal cells represent correctly grouped growers, showing where the model performs strongly.</a:t>
            </a:r>
          </a:p>
          <a:p>
            <a:pPr algn="l" marL="455768" indent="-227884" lvl="1">
              <a:lnSpc>
                <a:spcPts val="3166"/>
              </a:lnSpc>
              <a:buFont typeface="Arial"/>
              <a:buChar char="•"/>
            </a:pPr>
            <a:r>
              <a:rPr lang="en-US" sz="2111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Lighter off-diagonal areas highlight overlaps between similar segments, suggesting potential refinement in cluster boundaries.</a:t>
            </a:r>
          </a:p>
          <a:p>
            <a:pPr algn="l" marL="455768" indent="-227884" lvl="1">
              <a:lnSpc>
                <a:spcPts val="3166"/>
              </a:lnSpc>
              <a:buFont typeface="Arial"/>
              <a:buChar char="•"/>
            </a:pPr>
            <a:r>
              <a:rPr lang="en-US" sz="2111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Overall, results confirm that the K-Means model effectively distinguishes key customer groups with reasonable accuracy and stability.</a:t>
            </a:r>
          </a:p>
          <a:p>
            <a:pPr algn="l">
              <a:lnSpc>
                <a:spcPts val="316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53204" y="414461"/>
            <a:ext cx="98797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b="true" sz="5000" spc="130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Evaluation of Clustering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3204" y="1230436"/>
            <a:ext cx="722895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A5677"/>
                </a:solidFill>
                <a:latin typeface="Lato"/>
                <a:ea typeface="Lato"/>
                <a:cs typeface="Lato"/>
                <a:sym typeface="Lato"/>
              </a:rPr>
              <a:t>K-Means Accuracy and Confusion Matrix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5662" y="1285962"/>
            <a:ext cx="5810955" cy="4440209"/>
          </a:xfrm>
          <a:custGeom>
            <a:avLst/>
            <a:gdLst/>
            <a:ahLst/>
            <a:cxnLst/>
            <a:rect r="r" b="b" t="t" l="l"/>
            <a:pathLst>
              <a:path h="4440209" w="5810955">
                <a:moveTo>
                  <a:pt x="0" y="0"/>
                </a:moveTo>
                <a:lnTo>
                  <a:pt x="5810955" y="0"/>
                </a:lnTo>
                <a:lnTo>
                  <a:pt x="5810955" y="4440209"/>
                </a:lnTo>
                <a:lnTo>
                  <a:pt x="0" y="4440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8546" y="1285962"/>
            <a:ext cx="5616970" cy="4364321"/>
          </a:xfrm>
          <a:custGeom>
            <a:avLst/>
            <a:gdLst/>
            <a:ahLst/>
            <a:cxnLst/>
            <a:rect r="r" b="b" t="t" l="l"/>
            <a:pathLst>
              <a:path h="4364321" w="5616970">
                <a:moveTo>
                  <a:pt x="0" y="0"/>
                </a:moveTo>
                <a:lnTo>
                  <a:pt x="5616969" y="0"/>
                </a:lnTo>
                <a:lnTo>
                  <a:pt x="5616969" y="4364321"/>
                </a:lnTo>
                <a:lnTo>
                  <a:pt x="0" y="4364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8546" y="6069383"/>
            <a:ext cx="5775912" cy="30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1438" indent="-195719" lvl="1">
              <a:lnSpc>
                <a:spcPts val="2719"/>
              </a:lnSpc>
              <a:buFont typeface="Arial"/>
              <a:buChar char="•"/>
            </a:pPr>
            <a:r>
              <a:rPr lang="en-US" sz="1813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The bar char</a:t>
            </a:r>
            <a:r>
              <a:rPr lang="en-US" sz="1813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 displays the number of growers in each cluster segment.</a:t>
            </a:r>
          </a:p>
          <a:p>
            <a:pPr algn="l" marL="391438" indent="-195719" lvl="1">
              <a:lnSpc>
                <a:spcPts val="2719"/>
              </a:lnSpc>
              <a:buFont typeface="Arial"/>
              <a:buChar char="•"/>
            </a:pPr>
            <a:r>
              <a:rPr lang="en-US" sz="1813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Among all, IGNORE and PROTECT+ clusters have the largest share of growers, while NURTURE and PROSPECT are relatively smaller groups.</a:t>
            </a:r>
          </a:p>
          <a:p>
            <a:pPr algn="l" marL="391438" indent="-195719" lvl="1">
              <a:lnSpc>
                <a:spcPts val="2719"/>
              </a:lnSpc>
              <a:buFont typeface="Arial"/>
              <a:buChar char="•"/>
            </a:pPr>
            <a:r>
              <a:rPr lang="en-US" sz="1813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Thi</a:t>
            </a:r>
            <a:r>
              <a:rPr lang="en-US" sz="1813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 distribution provides a quick overview of how growers are spread across segments, helping identify which groups dominate the overall customer base.</a:t>
            </a:r>
          </a:p>
          <a:p>
            <a:pPr algn="l">
              <a:lnSpc>
                <a:spcPts val="27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437708" y="6069383"/>
            <a:ext cx="6426862" cy="34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149" indent="-196075" lvl="1">
              <a:lnSpc>
                <a:spcPts val="2724"/>
              </a:lnSpc>
              <a:buFont typeface="Arial"/>
              <a:buChar char="•"/>
            </a:pPr>
            <a:r>
              <a:rPr lang="en-US" sz="1816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The scatter plot illustrates the clusters in a 2D space using PCA transformation, simplifying multidimensional data into clear patterns.</a:t>
            </a:r>
          </a:p>
          <a:p>
            <a:pPr algn="l" marL="392149" indent="-196075" lvl="1">
              <a:lnSpc>
                <a:spcPts val="2724"/>
              </a:lnSpc>
              <a:buFont typeface="Arial"/>
              <a:buChar char="•"/>
            </a:pPr>
            <a:r>
              <a:rPr lang="en-US" sz="1816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16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Each color represents a distinct cluster, showing clear separation among grower groups based on total sales, product count, and engagement level.</a:t>
            </a:r>
          </a:p>
          <a:p>
            <a:pPr algn="l" marL="392149" indent="-196075" lvl="1">
              <a:lnSpc>
                <a:spcPts val="2724"/>
              </a:lnSpc>
              <a:buFont typeface="Arial"/>
              <a:buChar char="•"/>
            </a:pPr>
            <a:r>
              <a:rPr lang="en-US" sz="1816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Thi</a:t>
            </a:r>
            <a:r>
              <a:rPr lang="en-US" sz="1816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 visualization helps interpret cluster behavior differences, supporting deeper analysis and targeted strategy formulation for each segment.</a:t>
            </a:r>
          </a:p>
          <a:p>
            <a:pPr algn="l">
              <a:lnSpc>
                <a:spcPts val="272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96490" y="92459"/>
            <a:ext cx="10702363" cy="70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3"/>
              </a:lnSpc>
            </a:pPr>
            <a:r>
              <a:rPr lang="en-US" sz="4123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Analyzing Cluster Sizes and Characteristics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0222" y="1988441"/>
            <a:ext cx="6982435" cy="5425273"/>
          </a:xfrm>
          <a:custGeom>
            <a:avLst/>
            <a:gdLst/>
            <a:ahLst/>
            <a:cxnLst/>
            <a:rect r="r" b="b" t="t" l="l"/>
            <a:pathLst>
              <a:path h="5425273" w="6982435">
                <a:moveTo>
                  <a:pt x="0" y="0"/>
                </a:moveTo>
                <a:lnTo>
                  <a:pt x="6982435" y="0"/>
                </a:lnTo>
                <a:lnTo>
                  <a:pt x="6982435" y="5425273"/>
                </a:lnTo>
                <a:lnTo>
                  <a:pt x="0" y="5425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7679" y="1988441"/>
            <a:ext cx="5123702" cy="5251396"/>
          </a:xfrm>
          <a:custGeom>
            <a:avLst/>
            <a:gdLst/>
            <a:ahLst/>
            <a:cxnLst/>
            <a:rect r="r" b="b" t="t" l="l"/>
            <a:pathLst>
              <a:path h="5251396" w="5123702">
                <a:moveTo>
                  <a:pt x="0" y="0"/>
                </a:moveTo>
                <a:lnTo>
                  <a:pt x="5123703" y="0"/>
                </a:lnTo>
                <a:lnTo>
                  <a:pt x="5123703" y="5251396"/>
                </a:lnTo>
                <a:lnTo>
                  <a:pt x="0" y="5251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59724" y="7604214"/>
            <a:ext cx="14585865" cy="274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9"/>
              </a:lnSpc>
              <a:spcBef>
                <a:spcPct val="0"/>
              </a:spcBef>
            </a:pP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17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Boxplot Details:</a:t>
            </a:r>
          </a:p>
          <a:p>
            <a:pPr algn="l">
              <a:lnSpc>
                <a:spcPts val="2419"/>
              </a:lnSpc>
              <a:spcBef>
                <a:spcPct val="0"/>
              </a:spcBef>
            </a:pPr>
          </a:p>
          <a:p>
            <a:pPr algn="l" marL="373132" indent="-186566" lvl="1">
              <a:lnSpc>
                <a:spcPts val="2419"/>
              </a:lnSpc>
              <a:buFont typeface="Arial"/>
              <a:buChar char="•"/>
            </a:pP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Clusters Protect+ and Prospect show minimal spread, indicating low variability in customer ranks and consistent performance within these groups.</a:t>
            </a:r>
          </a:p>
          <a:p>
            <a:pPr algn="l" marL="373132" indent="-186566" lvl="1">
              <a:lnSpc>
                <a:spcPts val="2419"/>
              </a:lnSpc>
              <a:buFont typeface="Arial"/>
              <a:buChar char="•"/>
            </a:pP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Nurture shows the largest spread in ranks, suggesting higher variability and mixed engagement levels among customers.</a:t>
            </a:r>
          </a:p>
          <a:p>
            <a:pPr algn="l" marL="373132" indent="-186566" lvl="1">
              <a:lnSpc>
                <a:spcPts val="2419"/>
              </a:lnSpc>
              <a:buFont typeface="Arial"/>
              <a:buChar char="•"/>
            </a:pP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Ignore exhibits moderate variability, with a few high-rank outliers indicating inconsistent behavior within t</a:t>
            </a: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 gro</a:t>
            </a: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p.</a:t>
            </a:r>
          </a:p>
          <a:p>
            <a:pPr algn="l" marL="373132" indent="-186566" lvl="1">
              <a:lnSpc>
                <a:spcPts val="2419"/>
              </a:lnSpc>
              <a:buFont typeface="Arial"/>
              <a:buChar char="•"/>
            </a:pP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Pro</a:t>
            </a: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ect+ includes some higher-rank outliers, showing a few top-performing customers standing out from the main cluster distr</a:t>
            </a: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ibu</a:t>
            </a: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ion</a:t>
            </a:r>
            <a:r>
              <a:rPr lang="en-US" sz="17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24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70222" y="933450"/>
            <a:ext cx="1349451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4800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Variability in Customer Ranks by Cluster-Write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710513"/>
            <a:ext cx="3758600" cy="5547787"/>
            <a:chOff x="0" y="0"/>
            <a:chExt cx="989919" cy="146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919" cy="1461145"/>
            </a:xfrm>
            <a:custGeom>
              <a:avLst/>
              <a:gdLst/>
              <a:ahLst/>
              <a:cxnLst/>
              <a:rect r="r" b="b" t="t" l="l"/>
              <a:pathLst>
                <a:path h="1461145" w="989919">
                  <a:moveTo>
                    <a:pt x="0" y="0"/>
                  </a:moveTo>
                  <a:lnTo>
                    <a:pt x="989919" y="0"/>
                  </a:lnTo>
                  <a:lnTo>
                    <a:pt x="989919" y="1461145"/>
                  </a:lnTo>
                  <a:lnTo>
                    <a:pt x="0" y="146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EA489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9919" cy="1508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87350" y="3724323"/>
            <a:ext cx="3758600" cy="5246186"/>
            <a:chOff x="0" y="0"/>
            <a:chExt cx="989919" cy="13817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9919" cy="1381712"/>
            </a:xfrm>
            <a:custGeom>
              <a:avLst/>
              <a:gdLst/>
              <a:ahLst/>
              <a:cxnLst/>
              <a:rect r="r" b="b" t="t" l="l"/>
              <a:pathLst>
                <a:path h="1381712" w="989919">
                  <a:moveTo>
                    <a:pt x="0" y="0"/>
                  </a:moveTo>
                  <a:lnTo>
                    <a:pt x="989919" y="0"/>
                  </a:lnTo>
                  <a:lnTo>
                    <a:pt x="989919" y="1381712"/>
                  </a:lnTo>
                  <a:lnTo>
                    <a:pt x="0" y="1381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EA489"/>
              </a:solidFill>
              <a:prstDash val="sysDot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89919" cy="142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47886" y="3724323"/>
            <a:ext cx="3758600" cy="5547787"/>
            <a:chOff x="0" y="0"/>
            <a:chExt cx="989919" cy="14611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9919" cy="1461145"/>
            </a:xfrm>
            <a:custGeom>
              <a:avLst/>
              <a:gdLst/>
              <a:ahLst/>
              <a:cxnLst/>
              <a:rect r="r" b="b" t="t" l="l"/>
              <a:pathLst>
                <a:path h="1461145" w="989919">
                  <a:moveTo>
                    <a:pt x="0" y="0"/>
                  </a:moveTo>
                  <a:lnTo>
                    <a:pt x="989919" y="0"/>
                  </a:lnTo>
                  <a:lnTo>
                    <a:pt x="989919" y="1461145"/>
                  </a:lnTo>
                  <a:lnTo>
                    <a:pt x="0" y="146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EA489"/>
              </a:solidFill>
              <a:prstDash val="sysDot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89919" cy="1508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00700" y="3724323"/>
            <a:ext cx="3758600" cy="5547787"/>
            <a:chOff x="0" y="0"/>
            <a:chExt cx="989919" cy="14611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9919" cy="1461145"/>
            </a:xfrm>
            <a:custGeom>
              <a:avLst/>
              <a:gdLst/>
              <a:ahLst/>
              <a:cxnLst/>
              <a:rect r="r" b="b" t="t" l="l"/>
              <a:pathLst>
                <a:path h="1461145" w="989919">
                  <a:moveTo>
                    <a:pt x="0" y="0"/>
                  </a:moveTo>
                  <a:lnTo>
                    <a:pt x="989919" y="0"/>
                  </a:lnTo>
                  <a:lnTo>
                    <a:pt x="989919" y="1461145"/>
                  </a:lnTo>
                  <a:lnTo>
                    <a:pt x="0" y="1461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EA489"/>
              </a:solidFill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89919" cy="1508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028700" y="9056235"/>
            <a:ext cx="3754651" cy="202065"/>
          </a:xfrm>
          <a:prstGeom prst="rect">
            <a:avLst/>
          </a:prstGeom>
          <a:gradFill rotWithShape="true">
            <a:gsLst>
              <a:gs pos="0">
                <a:srgbClr val="7B2D9F">
                  <a:alpha val="100000"/>
                </a:srgbClr>
              </a:gs>
              <a:gs pos="100000">
                <a:srgbClr val="FDD82E">
                  <a:alpha val="100000"/>
                </a:srgbClr>
              </a:gs>
            </a:gsLst>
            <a:lin ang="5400000"/>
          </a:gradFill>
        </p:spPr>
      </p:sp>
      <p:sp>
        <p:nvSpPr>
          <p:cNvPr name="AutoShape 15" id="15"/>
          <p:cNvSpPr/>
          <p:nvPr/>
        </p:nvSpPr>
        <p:spPr>
          <a:xfrm rot="0">
            <a:off x="5187350" y="9056235"/>
            <a:ext cx="3754651" cy="202065"/>
          </a:xfrm>
          <a:prstGeom prst="rect">
            <a:avLst/>
          </a:prstGeom>
          <a:gradFill rotWithShape="true">
            <a:gsLst>
              <a:gs pos="0">
                <a:srgbClr val="7B2D9F">
                  <a:alpha val="100000"/>
                </a:srgbClr>
              </a:gs>
              <a:gs pos="100000">
                <a:srgbClr val="FDD82E">
                  <a:alpha val="100000"/>
                </a:srgbClr>
              </a:gs>
            </a:gsLst>
            <a:lin ang="5400000"/>
          </a:gradFill>
        </p:spPr>
      </p:sp>
      <p:sp>
        <p:nvSpPr>
          <p:cNvPr name="AutoShape 16" id="16"/>
          <p:cNvSpPr/>
          <p:nvPr/>
        </p:nvSpPr>
        <p:spPr>
          <a:xfrm rot="0">
            <a:off x="9345999" y="9056235"/>
            <a:ext cx="3754651" cy="202065"/>
          </a:xfrm>
          <a:prstGeom prst="rect">
            <a:avLst/>
          </a:prstGeom>
          <a:gradFill rotWithShape="true">
            <a:gsLst>
              <a:gs pos="0">
                <a:srgbClr val="7B2D9F">
                  <a:alpha val="100000"/>
                </a:srgbClr>
              </a:gs>
              <a:gs pos="100000">
                <a:srgbClr val="FDD82E">
                  <a:alpha val="100000"/>
                </a:srgbClr>
              </a:gs>
            </a:gsLst>
            <a:lin ang="5400000"/>
          </a:gradFill>
        </p:spPr>
      </p:sp>
      <p:sp>
        <p:nvSpPr>
          <p:cNvPr name="AutoShape 17" id="17"/>
          <p:cNvSpPr/>
          <p:nvPr/>
        </p:nvSpPr>
        <p:spPr>
          <a:xfrm rot="0">
            <a:off x="13504649" y="9056235"/>
            <a:ext cx="3754651" cy="202065"/>
          </a:xfrm>
          <a:prstGeom prst="rect">
            <a:avLst/>
          </a:prstGeom>
          <a:gradFill rotWithShape="true">
            <a:gsLst>
              <a:gs pos="0">
                <a:srgbClr val="7B2D9F">
                  <a:alpha val="100000"/>
                </a:srgbClr>
              </a:gs>
              <a:gs pos="100000">
                <a:srgbClr val="FDD82E">
                  <a:alpha val="100000"/>
                </a:srgbClr>
              </a:gs>
            </a:gsLst>
            <a:lin ang="5400000"/>
          </a:gradFill>
        </p:spPr>
      </p:sp>
      <p:sp>
        <p:nvSpPr>
          <p:cNvPr name="TextBox 18" id="18"/>
          <p:cNvSpPr txBox="true"/>
          <p:nvPr/>
        </p:nvSpPr>
        <p:spPr>
          <a:xfrm rot="0">
            <a:off x="1434057" y="5076825"/>
            <a:ext cx="3155445" cy="342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148" indent="-196074" lvl="1">
              <a:lnSpc>
                <a:spcPts val="2724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Strategy: Personalized loyalty programs, exclusive content, referral incentives, and upselling/cross-selling.</a:t>
            </a:r>
          </a:p>
          <a:p>
            <a:pPr algn="l" marL="392148" indent="-196074" lvl="1">
              <a:lnSpc>
                <a:spcPts val="2724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Rationale: Reward and engage loyal customers, encouraging further advocacy and continued engagement.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92706" y="5076825"/>
            <a:ext cx="2943938" cy="342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148" indent="-196074" lvl="1">
              <a:lnSpc>
                <a:spcPts val="2724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Strategy: Targeted email campaigns, loyalty programs, customer surveys, and educational content.</a:t>
            </a:r>
          </a:p>
          <a:p>
            <a:pPr algn="l" marL="392148" indent="-196074" lvl="1">
              <a:lnSpc>
                <a:spcPts val="2724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Rationale: Increase customer loyalty by offering personalized rewards and enhancing brand engagement.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55574" y="5076825"/>
            <a:ext cx="3125570" cy="30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148" indent="-196074" lvl="1">
              <a:lnSpc>
                <a:spcPts val="2724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Strategy: Introductory offers, free trials, educational content, and retargeting ads.</a:t>
            </a:r>
          </a:p>
          <a:p>
            <a:pPr algn="l" marL="392148" indent="-196074" lvl="1">
              <a:lnSpc>
                <a:spcPts val="2724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Rationale: Convert potential into loyalty through compelling offers and educational touchpoints.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31306" y="5076825"/>
            <a:ext cx="3109058" cy="308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148" indent="-196074" lvl="1">
              <a:lnSpc>
                <a:spcPts val="2724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Strategy: Re-engagement campaigns, deep discounts, customer satisfaction surveys, incentivized reviews.</a:t>
            </a:r>
          </a:p>
          <a:p>
            <a:pPr algn="l" marL="392148" indent="-196074" lvl="1">
              <a:lnSpc>
                <a:spcPts val="2724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Rationale: Reactivate dormant customers and understand their needs to improve retention.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078166" y="2882654"/>
            <a:ext cx="1655719" cy="165571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85C3A">
                    <a:alpha val="100000"/>
                  </a:srgbClr>
                </a:gs>
                <a:gs pos="25000">
                  <a:srgbClr val="E2C29A">
                    <a:alpha val="100000"/>
                  </a:srgbClr>
                </a:gs>
                <a:gs pos="50000">
                  <a:srgbClr val="785C3A">
                    <a:alpha val="100000"/>
                  </a:srgbClr>
                </a:gs>
                <a:gs pos="75000">
                  <a:srgbClr val="AC8E68">
                    <a:alpha val="100000"/>
                  </a:srgbClr>
                </a:gs>
                <a:gs pos="100000">
                  <a:srgbClr val="785C3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PROTECT+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236816" y="2882654"/>
            <a:ext cx="1655719" cy="165571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85C3A">
                    <a:alpha val="100000"/>
                  </a:srgbClr>
                </a:gs>
                <a:gs pos="25000">
                  <a:srgbClr val="E2C29A">
                    <a:alpha val="100000"/>
                  </a:srgbClr>
                </a:gs>
                <a:gs pos="50000">
                  <a:srgbClr val="785C3A">
                    <a:alpha val="100000"/>
                  </a:srgbClr>
                </a:gs>
                <a:gs pos="75000">
                  <a:srgbClr val="AC8E68">
                    <a:alpha val="100000"/>
                  </a:srgbClr>
                </a:gs>
                <a:gs pos="100000">
                  <a:srgbClr val="785C3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NURTURE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399326" y="2882654"/>
            <a:ext cx="1655719" cy="165571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85C3A">
                    <a:alpha val="100000"/>
                  </a:srgbClr>
                </a:gs>
                <a:gs pos="25000">
                  <a:srgbClr val="E2C29A">
                    <a:alpha val="100000"/>
                  </a:srgbClr>
                </a:gs>
                <a:gs pos="50000">
                  <a:srgbClr val="785C3A">
                    <a:alpha val="100000"/>
                  </a:srgbClr>
                </a:gs>
                <a:gs pos="75000">
                  <a:srgbClr val="AC8E68">
                    <a:alpha val="100000"/>
                  </a:srgbClr>
                </a:gs>
                <a:gs pos="100000">
                  <a:srgbClr val="785C3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1800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PROSPECT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557975" y="2882654"/>
            <a:ext cx="1655719" cy="165571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85C3A">
                    <a:alpha val="100000"/>
                  </a:srgbClr>
                </a:gs>
                <a:gs pos="25000">
                  <a:srgbClr val="E2C29A">
                    <a:alpha val="100000"/>
                  </a:srgbClr>
                </a:gs>
                <a:gs pos="50000">
                  <a:srgbClr val="785C3A">
                    <a:alpha val="100000"/>
                  </a:srgbClr>
                </a:gs>
                <a:gs pos="75000">
                  <a:srgbClr val="AC8E68">
                    <a:alpha val="100000"/>
                  </a:srgbClr>
                </a:gs>
                <a:gs pos="100000">
                  <a:srgbClr val="785C3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IGNORE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4589502" y="1104156"/>
            <a:ext cx="910899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Marketing Strategies by Segment: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055" y="1978183"/>
            <a:ext cx="7748553" cy="1307568"/>
          </a:xfrm>
          <a:custGeom>
            <a:avLst/>
            <a:gdLst/>
            <a:ahLst/>
            <a:cxnLst/>
            <a:rect r="r" b="b" t="t" l="l"/>
            <a:pathLst>
              <a:path h="1307568" w="7748553">
                <a:moveTo>
                  <a:pt x="0" y="0"/>
                </a:moveTo>
                <a:lnTo>
                  <a:pt x="7748553" y="0"/>
                </a:lnTo>
                <a:lnTo>
                  <a:pt x="7748553" y="1307568"/>
                </a:lnTo>
                <a:lnTo>
                  <a:pt x="0" y="130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263" y="3993324"/>
            <a:ext cx="4703333" cy="4610615"/>
          </a:xfrm>
          <a:custGeom>
            <a:avLst/>
            <a:gdLst/>
            <a:ahLst/>
            <a:cxnLst/>
            <a:rect r="r" b="b" t="t" l="l"/>
            <a:pathLst>
              <a:path h="4610615" w="4703333">
                <a:moveTo>
                  <a:pt x="0" y="0"/>
                </a:moveTo>
                <a:lnTo>
                  <a:pt x="4703333" y="0"/>
                </a:lnTo>
                <a:lnTo>
                  <a:pt x="4703333" y="4610615"/>
                </a:lnTo>
                <a:lnTo>
                  <a:pt x="0" y="4610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25790" y="784383"/>
            <a:ext cx="866159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5000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Random Forest for Customer Churn 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478" y="8697278"/>
            <a:ext cx="4562118" cy="34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0 for no churn, 1 for churned customers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42691" y="2353847"/>
            <a:ext cx="9078313" cy="732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Obj</a:t>
            </a: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ective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Perform customer churn analysis to identify factors driving customer attrition and retention.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Leverage model-driven insights to pinpoint at-risk customers and improve overall customer loyalty.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Why Random Forest?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Effectively m</a:t>
            </a: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anages large, multi-dimensional customer data from multiple segments.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Provides feature importance scores, revealing key predictors such as total_sales, rank, and number_of_products that influence churn.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Generates predicted churn probabilities, allowing businesses to classify customers as likely to churn (1) or stay (0).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Enables data-driven segmentation for precise targeting of vulnerable customer groups.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Strategic Benefits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Improv</a:t>
            </a: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ed Retention: Early detection of at-risk customers supports proactive engagement.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Actionable Insights: Empowers marketing and sales teams to design focused retention campaigns.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Resource Optimization: Allocates efforts toward customers with the highest churn risk.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Informed Decisions: Supports strategic planning using churn probability analytics</a:t>
            </a:r>
            <a:r>
              <a:rPr lang="en-US" b="true" sz="1899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5664" y="0"/>
            <a:ext cx="4252336" cy="4288444"/>
          </a:xfrm>
          <a:custGeom>
            <a:avLst/>
            <a:gdLst/>
            <a:ahLst/>
            <a:cxnLst/>
            <a:rect r="r" b="b" t="t" l="l"/>
            <a:pathLst>
              <a:path h="4288444" w="4252336">
                <a:moveTo>
                  <a:pt x="0" y="0"/>
                </a:moveTo>
                <a:lnTo>
                  <a:pt x="4252336" y="0"/>
                </a:lnTo>
                <a:lnTo>
                  <a:pt x="4252336" y="4288444"/>
                </a:lnTo>
                <a:lnTo>
                  <a:pt x="0" y="4288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918" y="29716"/>
            <a:ext cx="11560049" cy="10627729"/>
            <a:chOff x="0" y="0"/>
            <a:chExt cx="11189430" cy="1028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8943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1189430">
                  <a:moveTo>
                    <a:pt x="11189429" y="762"/>
                  </a:moveTo>
                  <a:cubicBezTo>
                    <a:pt x="11184133" y="20447"/>
                    <a:pt x="11179333" y="40132"/>
                    <a:pt x="11173540" y="59690"/>
                  </a:cubicBezTo>
                  <a:cubicBezTo>
                    <a:pt x="11049240" y="485521"/>
                    <a:pt x="10924772" y="911225"/>
                    <a:pt x="10800471" y="1337056"/>
                  </a:cubicBezTo>
                  <a:cubicBezTo>
                    <a:pt x="10616750" y="1966722"/>
                    <a:pt x="10433526" y="2596388"/>
                    <a:pt x="10249639" y="3225927"/>
                  </a:cubicBezTo>
                  <a:cubicBezTo>
                    <a:pt x="10023712" y="3999103"/>
                    <a:pt x="9797123" y="4772152"/>
                    <a:pt x="9571196" y="5545328"/>
                  </a:cubicBezTo>
                  <a:cubicBezTo>
                    <a:pt x="9376551" y="6211443"/>
                    <a:pt x="9182237" y="6877558"/>
                    <a:pt x="8987758" y="7543800"/>
                  </a:cubicBezTo>
                  <a:cubicBezTo>
                    <a:pt x="8816947" y="8129016"/>
                    <a:pt x="8646468" y="8714105"/>
                    <a:pt x="8475326" y="9299194"/>
                  </a:cubicBezTo>
                  <a:cubicBezTo>
                    <a:pt x="8379161" y="9628251"/>
                    <a:pt x="8282170" y="9957181"/>
                    <a:pt x="8185510" y="10286238"/>
                  </a:cubicBezTo>
                  <a:cubicBezTo>
                    <a:pt x="5472896" y="10286238"/>
                    <a:pt x="2760447" y="10286111"/>
                    <a:pt x="47999" y="10287000"/>
                  </a:cubicBezTo>
                  <a:cubicBezTo>
                    <a:pt x="8772" y="10287000"/>
                    <a:pt x="0" y="10280269"/>
                    <a:pt x="0" y="10250043"/>
                  </a:cubicBezTo>
                  <a:cubicBezTo>
                    <a:pt x="993" y="6845681"/>
                    <a:pt x="993" y="3441319"/>
                    <a:pt x="0" y="36957"/>
                  </a:cubicBezTo>
                  <a:cubicBezTo>
                    <a:pt x="0" y="6731"/>
                    <a:pt x="8772" y="0"/>
                    <a:pt x="47999" y="0"/>
                  </a:cubicBezTo>
                  <a:cubicBezTo>
                    <a:pt x="3761810" y="762"/>
                    <a:pt x="7475620" y="762"/>
                    <a:pt x="11189429" y="762"/>
                  </a:cubicBezTo>
                  <a:close/>
                </a:path>
              </a:pathLst>
            </a:custGeom>
            <a:blipFill>
              <a:blip r:embed="rId4"/>
              <a:stretch>
                <a:fillRect l="-52141" t="-15295" r="-1882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764344">
            <a:off x="9660962" y="-924601"/>
            <a:ext cx="2309124" cy="12303262"/>
            <a:chOff x="0" y="0"/>
            <a:chExt cx="588666" cy="3136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8666" cy="3136478"/>
            </a:xfrm>
            <a:custGeom>
              <a:avLst/>
              <a:gdLst/>
              <a:ahLst/>
              <a:cxnLst/>
              <a:rect r="r" b="b" t="t" l="l"/>
              <a:pathLst>
                <a:path h="3136478" w="588666">
                  <a:moveTo>
                    <a:pt x="0" y="0"/>
                  </a:moveTo>
                  <a:lnTo>
                    <a:pt x="588666" y="0"/>
                  </a:lnTo>
                  <a:lnTo>
                    <a:pt x="588666" y="3136478"/>
                  </a:lnTo>
                  <a:lnTo>
                    <a:pt x="0" y="3136478"/>
                  </a:lnTo>
                  <a:close/>
                </a:path>
              </a:pathLst>
            </a:custGeom>
            <a:solidFill>
              <a:srgbClr val="585B63">
                <a:alpha val="5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88666" cy="317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16000" y="729825"/>
            <a:ext cx="9772000" cy="9070610"/>
            <a:chOff x="0" y="0"/>
            <a:chExt cx="2573696" cy="2388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73696" cy="2388967"/>
            </a:xfrm>
            <a:custGeom>
              <a:avLst/>
              <a:gdLst/>
              <a:ahLst/>
              <a:cxnLst/>
              <a:rect r="r" b="b" t="t" l="l"/>
              <a:pathLst>
                <a:path h="2388967" w="2573696">
                  <a:moveTo>
                    <a:pt x="20599" y="0"/>
                  </a:moveTo>
                  <a:lnTo>
                    <a:pt x="2553097" y="0"/>
                  </a:lnTo>
                  <a:cubicBezTo>
                    <a:pt x="2558560" y="0"/>
                    <a:pt x="2563800" y="2170"/>
                    <a:pt x="2567662" y="6033"/>
                  </a:cubicBezTo>
                  <a:cubicBezTo>
                    <a:pt x="2571525" y="9896"/>
                    <a:pt x="2573696" y="15136"/>
                    <a:pt x="2573696" y="20599"/>
                  </a:cubicBezTo>
                  <a:lnTo>
                    <a:pt x="2573696" y="2368369"/>
                  </a:lnTo>
                  <a:cubicBezTo>
                    <a:pt x="2573696" y="2373832"/>
                    <a:pt x="2571525" y="2379071"/>
                    <a:pt x="2567662" y="2382934"/>
                  </a:cubicBezTo>
                  <a:cubicBezTo>
                    <a:pt x="2563800" y="2386797"/>
                    <a:pt x="2558560" y="2388967"/>
                    <a:pt x="2553097" y="2388967"/>
                  </a:cubicBezTo>
                  <a:lnTo>
                    <a:pt x="20599" y="2388967"/>
                  </a:lnTo>
                  <a:cubicBezTo>
                    <a:pt x="15136" y="2388967"/>
                    <a:pt x="9896" y="2386797"/>
                    <a:pt x="6033" y="2382934"/>
                  </a:cubicBezTo>
                  <a:cubicBezTo>
                    <a:pt x="2170" y="2379071"/>
                    <a:pt x="0" y="2373832"/>
                    <a:pt x="0" y="2368369"/>
                  </a:cubicBezTo>
                  <a:lnTo>
                    <a:pt x="0" y="20599"/>
                  </a:lnTo>
                  <a:cubicBezTo>
                    <a:pt x="0" y="15136"/>
                    <a:pt x="2170" y="9896"/>
                    <a:pt x="6033" y="6033"/>
                  </a:cubicBezTo>
                  <a:cubicBezTo>
                    <a:pt x="9896" y="2170"/>
                    <a:pt x="15136" y="0"/>
                    <a:pt x="20599" y="0"/>
                  </a:cubicBezTo>
                  <a:close/>
                </a:path>
              </a:pathLst>
            </a:custGeom>
            <a:solidFill>
              <a:srgbClr val="D1D9C2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73696" cy="242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616238" y="2060481"/>
            <a:ext cx="1628012" cy="1621652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5578" r="223" b="-1806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903289" y="998278"/>
            <a:ext cx="8008199" cy="83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57"/>
              </a:lnSpc>
              <a:spcBef>
                <a:spcPct val="0"/>
              </a:spcBef>
            </a:pPr>
            <a:r>
              <a:rPr lang="en-US" b="true" sz="5714">
                <a:solidFill>
                  <a:srgbClr val="3A567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MEET THE </a:t>
            </a:r>
            <a:r>
              <a:rPr lang="en-US" b="true" sz="5714" strike="noStrike" u="none">
                <a:solidFill>
                  <a:srgbClr val="3A567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578157" y="3890279"/>
            <a:ext cx="1628012" cy="1621652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38887" r="223" b="-3888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578157" y="5720076"/>
            <a:ext cx="1628012" cy="1621652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748683" y="729825"/>
            <a:ext cx="1330656" cy="1330656"/>
          </a:xfrm>
          <a:custGeom>
            <a:avLst/>
            <a:gdLst/>
            <a:ahLst/>
            <a:cxnLst/>
            <a:rect r="r" b="b" t="t" l="l"/>
            <a:pathLst>
              <a:path h="1330656" w="1330656">
                <a:moveTo>
                  <a:pt x="0" y="0"/>
                </a:moveTo>
                <a:lnTo>
                  <a:pt x="1330656" y="0"/>
                </a:lnTo>
                <a:lnTo>
                  <a:pt x="1330656" y="1330656"/>
                </a:lnTo>
                <a:lnTo>
                  <a:pt x="0" y="1330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578157" y="7551278"/>
            <a:ext cx="1666092" cy="1659584"/>
            <a:chOff x="0" y="0"/>
            <a:chExt cx="6502400" cy="6477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232" t="0" r="-1232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445419" y="2492195"/>
            <a:ext cx="4301100" cy="758225"/>
            <a:chOff x="0" y="0"/>
            <a:chExt cx="5734801" cy="101096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3789610" cy="508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4"/>
                </a:lnSpc>
              </a:pPr>
              <a:r>
                <a:rPr lang="en-US" sz="2269" spc="34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Gunjan Kapoor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7006" y="585894"/>
              <a:ext cx="5697795" cy="425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5"/>
                </a:lnSpc>
              </a:pPr>
              <a:r>
                <a:rPr lang="en-US" sz="1929" spc="28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EMBADTA 24003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353985" y="4146137"/>
            <a:ext cx="4096029" cy="807240"/>
            <a:chOff x="0" y="0"/>
            <a:chExt cx="5461373" cy="107632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57150"/>
              <a:ext cx="3608926" cy="538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8"/>
                </a:lnSpc>
              </a:pPr>
              <a:r>
                <a:rPr lang="en-US" sz="2416" spc="362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Akriti Sharma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5241" y="626232"/>
              <a:ext cx="5426131" cy="450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1"/>
                </a:lnSpc>
              </a:pPr>
              <a:r>
                <a:rPr lang="en-US" sz="2053" spc="30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EMBADTA 24014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353985" y="5980504"/>
            <a:ext cx="4096029" cy="807240"/>
            <a:chOff x="0" y="0"/>
            <a:chExt cx="5461373" cy="107632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57150"/>
              <a:ext cx="4607363" cy="538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8"/>
                </a:lnSpc>
              </a:pPr>
              <a:r>
                <a:rPr lang="en-US" sz="2416" spc="362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Akanksha Singh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5241" y="626232"/>
              <a:ext cx="5426131" cy="450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1"/>
                </a:lnSpc>
              </a:pPr>
              <a:r>
                <a:rPr lang="en-US" sz="2053" spc="30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EMBADTA 24006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-5400000">
            <a:off x="15324568" y="5176234"/>
            <a:ext cx="3011914" cy="67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683"/>
              </a:lnSpc>
              <a:spcBef>
                <a:spcPct val="0"/>
              </a:spcBef>
            </a:pPr>
            <a:r>
              <a:rPr lang="en-US" sz="3345" spc="167">
                <a:solidFill>
                  <a:srgbClr val="41444B"/>
                </a:solidFill>
                <a:latin typeface="Hertical"/>
                <a:ea typeface="Hertical"/>
                <a:cs typeface="Hertical"/>
                <a:sym typeface="Hertical"/>
              </a:rPr>
              <a:t>By Group 3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1445419" y="7816444"/>
            <a:ext cx="3845498" cy="749454"/>
            <a:chOff x="0" y="0"/>
            <a:chExt cx="5127331" cy="999272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57150"/>
              <a:ext cx="4325556" cy="503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8"/>
                </a:lnSpc>
              </a:pPr>
              <a:r>
                <a:rPr lang="en-US" sz="2243" spc="336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Abhishek Mishra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3086" y="578676"/>
              <a:ext cx="5094245" cy="42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36"/>
                </a:lnSpc>
              </a:pPr>
              <a:r>
                <a:rPr lang="en-US" sz="1906" spc="286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EMBADTA 24016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422433"/>
            <a:ext cx="8447479" cy="4888978"/>
          </a:xfrm>
          <a:custGeom>
            <a:avLst/>
            <a:gdLst/>
            <a:ahLst/>
            <a:cxnLst/>
            <a:rect r="r" b="b" t="t" l="l"/>
            <a:pathLst>
              <a:path h="4888978" w="8447479">
                <a:moveTo>
                  <a:pt x="0" y="0"/>
                </a:moveTo>
                <a:lnTo>
                  <a:pt x="8447479" y="0"/>
                </a:lnTo>
                <a:lnTo>
                  <a:pt x="8447479" y="4888978"/>
                </a:lnTo>
                <a:lnTo>
                  <a:pt x="0" y="4888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045" y="981075"/>
            <a:ext cx="8285516" cy="913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  <a:spcBef>
                <a:spcPct val="0"/>
              </a:spcBef>
            </a:pP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Key Metrics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MeanDecreaseAccuracy: Indicates the drop in model accuracy if a feature is removed — higher values show stronger influence on prediction performance.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MeanDecreaseGini:  Represents how effectively a feature separates churn vs. non-churn cases — higher values denote better split quality in decision trees.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Top Influential Features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1. Cluster</a:t>
            </a:r>
          </a:p>
          <a:p>
            <a:pPr algn="just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MeanDecreaseAccuracy: 0.54</a:t>
            </a:r>
          </a:p>
          <a:p>
            <a:pPr algn="just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MeanDecreaseGini: 0.49</a:t>
            </a:r>
          </a:p>
          <a:p>
            <a:pPr algn="just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Interpretation: The most critical variable for predicting churn. Cluster group membership strongly determines churn likelihood, showing that customer segments behave distinctly.</a:t>
            </a:r>
          </a:p>
          <a:p>
            <a:pPr algn="just">
              <a:lnSpc>
                <a:spcPts val="2266"/>
              </a:lnSpc>
              <a:spcBef>
                <a:spcPct val="0"/>
              </a:spcBef>
            </a:pP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2. . Rank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MeanDecreaseAccuracy: 0.31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MeanDecreaseGini: 0.29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Interpretation: Rank has high predictive importance, suggesting that higher-ranked customers are more stable and less prone to churn.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3. Total Sales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MeanDecreaseAccuracy: 0.22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MeanDecreaseGini: 0.21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Interpretation: Total sales significantly impact churn prediction, indicating that customers with higher spending are more likely to remain loyal.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4. Number of Products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MeanDecreaseAccuracy: 0.12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MeanDecreaseGini: 0.11</a:t>
            </a:r>
          </a:p>
          <a:p>
            <a:pPr algn="l" marL="326230" indent="-163115" lvl="1">
              <a:lnSpc>
                <a:spcPts val="2266"/>
              </a:lnSpc>
              <a:spcBef>
                <a:spcPct val="0"/>
              </a:spcBef>
              <a:buFont typeface="Arial"/>
              <a:buChar char="•"/>
            </a:pPr>
            <a:r>
              <a:rPr lang="en-US" sz="1511" strike="noStrike" u="none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Interpretation: Moderate influence — customers purchasing a wider range of products show stronger retention tendencies.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00859" y="165100"/>
            <a:ext cx="955844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Feature Importance Analysis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5331" y="2247285"/>
            <a:ext cx="6563059" cy="823732"/>
          </a:xfrm>
          <a:custGeom>
            <a:avLst/>
            <a:gdLst/>
            <a:ahLst/>
            <a:cxnLst/>
            <a:rect r="r" b="b" t="t" l="l"/>
            <a:pathLst>
              <a:path h="823732" w="6563059">
                <a:moveTo>
                  <a:pt x="0" y="0"/>
                </a:moveTo>
                <a:lnTo>
                  <a:pt x="6563060" y="0"/>
                </a:lnTo>
                <a:lnTo>
                  <a:pt x="6563060" y="823732"/>
                </a:lnTo>
                <a:lnTo>
                  <a:pt x="0" y="82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2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5331" y="4083039"/>
            <a:ext cx="5532587" cy="5042809"/>
          </a:xfrm>
          <a:custGeom>
            <a:avLst/>
            <a:gdLst/>
            <a:ahLst/>
            <a:cxnLst/>
            <a:rect r="r" b="b" t="t" l="l"/>
            <a:pathLst>
              <a:path h="5042809" w="5532587">
                <a:moveTo>
                  <a:pt x="0" y="0"/>
                </a:moveTo>
                <a:lnTo>
                  <a:pt x="5532587" y="0"/>
                </a:lnTo>
                <a:lnTo>
                  <a:pt x="5532587" y="5042809"/>
                </a:lnTo>
                <a:lnTo>
                  <a:pt x="0" y="5042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8" t="0" r="-163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5331" y="923925"/>
            <a:ext cx="955844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Continued...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2422" y="4881559"/>
            <a:ext cx="8733510" cy="28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18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he four sections show different types of predictions: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True Positives (TP): 10,398 – Customers correctly predicted as churned who actually churned.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False Positives (FP): 1,270 – Customers incorrectly predicted as churned but actually retained (Type I error).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False Negatives (FN): 1,031 – Customers incorrectly predicted as not churned when they actually churned (Type II error).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True Negatives (TN): 9,321 – Customers correctly predicted as not churned and actually retained.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2422" y="2199660"/>
            <a:ext cx="7481961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The Random Forest model achieved an accuracy of 86.8%, meaning it correctly predicted the churn status for nearly 9 out of 10 customers.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 This indicates strong predictive performance and reliable classification of churn vs. non-churn customers.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423" y="1878607"/>
            <a:ext cx="7075387" cy="4203418"/>
          </a:xfrm>
          <a:custGeom>
            <a:avLst/>
            <a:gdLst/>
            <a:ahLst/>
            <a:cxnLst/>
            <a:rect r="r" b="b" t="t" l="l"/>
            <a:pathLst>
              <a:path h="4203418" w="7075387">
                <a:moveTo>
                  <a:pt x="0" y="0"/>
                </a:moveTo>
                <a:lnTo>
                  <a:pt x="7075387" y="0"/>
                </a:lnTo>
                <a:lnTo>
                  <a:pt x="7075387" y="4203418"/>
                </a:lnTo>
                <a:lnTo>
                  <a:pt x="0" y="420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22" r="0" b="-30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5339" y="2028356"/>
            <a:ext cx="4393511" cy="4146684"/>
          </a:xfrm>
          <a:custGeom>
            <a:avLst/>
            <a:gdLst/>
            <a:ahLst/>
            <a:cxnLst/>
            <a:rect r="r" b="b" t="t" l="l"/>
            <a:pathLst>
              <a:path h="4146684" w="4393511">
                <a:moveTo>
                  <a:pt x="0" y="0"/>
                </a:moveTo>
                <a:lnTo>
                  <a:pt x="4393511" y="0"/>
                </a:lnTo>
                <a:lnTo>
                  <a:pt x="4393511" y="4146685"/>
                </a:lnTo>
                <a:lnTo>
                  <a:pt x="0" y="414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29675"/>
            <a:ext cx="8665772" cy="347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6"/>
              </a:lnSpc>
            </a:pPr>
            <a:r>
              <a:rPr lang="en-US" sz="150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Shows the distribution of predicted churn probabilities from the Random Forest model.</a:t>
            </a:r>
          </a:p>
          <a:p>
            <a:pPr algn="l" marL="324877" indent="-162438" lvl="1">
              <a:lnSpc>
                <a:spcPts val="2106"/>
              </a:lnSpc>
              <a:buFont typeface="Arial"/>
              <a:buChar char="•"/>
            </a:pPr>
            <a:r>
              <a:rPr lang="en-US" sz="150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X-Axis: Represents predicted probability of churn (ranging from 0 to 1).</a:t>
            </a:r>
          </a:p>
          <a:p>
            <a:pPr algn="l" marL="324877" indent="-162438" lvl="1">
              <a:lnSpc>
                <a:spcPts val="2106"/>
              </a:lnSpc>
              <a:buFont typeface="Arial"/>
              <a:buChar char="•"/>
            </a:pPr>
            <a:r>
              <a:rPr lang="en-US" sz="150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Y-Axis: Represents the frequency of predictions within eachprobability range.</a:t>
            </a:r>
          </a:p>
          <a:p>
            <a:pPr algn="l">
              <a:lnSpc>
                <a:spcPts val="2106"/>
              </a:lnSpc>
            </a:pPr>
          </a:p>
          <a:p>
            <a:pPr algn="l">
              <a:lnSpc>
                <a:spcPts val="2106"/>
              </a:lnSpc>
            </a:pPr>
            <a:r>
              <a:rPr lang="en-US" sz="150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Clustering: Strong clustering near 0 and 1 indicates high confidence in predictions.</a:t>
            </a:r>
          </a:p>
          <a:p>
            <a:pPr algn="l" marL="324877" indent="-162438" lvl="1">
              <a:lnSpc>
                <a:spcPts val="2106"/>
              </a:lnSpc>
              <a:buFont typeface="Arial"/>
              <a:buChar char="•"/>
            </a:pPr>
            <a:r>
              <a:rPr lang="en-US" sz="150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Threshold (0.6): Red dashed line marks the decision boundary between “Churn” and “Not Churn.”</a:t>
            </a:r>
          </a:p>
          <a:p>
            <a:pPr algn="l">
              <a:lnSpc>
                <a:spcPts val="2106"/>
              </a:lnSpc>
            </a:pPr>
          </a:p>
          <a:p>
            <a:pPr algn="l">
              <a:lnSpc>
                <a:spcPts val="2106"/>
              </a:lnSpc>
            </a:pPr>
            <a:r>
              <a:rPr lang="en-US" sz="150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Prediction Classification:</a:t>
            </a:r>
          </a:p>
          <a:p>
            <a:pPr algn="l" marL="324877" indent="-162438" lvl="1">
              <a:lnSpc>
                <a:spcPts val="2106"/>
              </a:lnSpc>
              <a:buFont typeface="Arial"/>
              <a:buChar char="•"/>
            </a:pPr>
            <a:r>
              <a:rPr lang="en-US" sz="150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Probabilities above 0.6 are classified as "Churn."</a:t>
            </a:r>
          </a:p>
          <a:p>
            <a:pPr algn="l" marL="324877" indent="-162438" lvl="1">
              <a:lnSpc>
                <a:spcPts val="2106"/>
              </a:lnSpc>
              <a:buFont typeface="Arial"/>
              <a:buChar char="•"/>
            </a:pPr>
            <a:r>
              <a:rPr lang="en-US" sz="150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Probabilities below 0.6 are classified as "Not Churn."</a:t>
            </a:r>
          </a:p>
          <a:p>
            <a:pPr algn="l" marL="324877" indent="-162438" lvl="1">
              <a:lnSpc>
                <a:spcPts val="2106"/>
              </a:lnSpc>
              <a:spcBef>
                <a:spcPct val="0"/>
              </a:spcBef>
              <a:buFont typeface="Arial"/>
              <a:buChar char="•"/>
            </a:pPr>
            <a:r>
              <a:rPr lang="en-US" sz="150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Model Strength: The clear separation of the two classes shows the model’s ability to make confident, distinct predictions.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59905" y="6565566"/>
            <a:ext cx="6924378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2" indent="-161926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1500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 pie chart summarizes the classification results. Out of all predictions, 45.6% of customers are predicted to churn, while 54.4% are expected to stay.</a:t>
            </a:r>
          </a:p>
          <a:p>
            <a:pPr algn="l" marL="323852" indent="-161926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This balanced distribution indicates that the model is capturing both churners and non-churners effectively, ensuring better targeting strategies for retention efforts. The relatively even split also suggests a well-calibrated model suitable for operational decision-making.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65592" y="531622"/>
            <a:ext cx="12772341" cy="1056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9"/>
              </a:lnSpc>
            </a:pPr>
            <a:r>
              <a:rPr lang="en-US" b="true" sz="4477" strike="noStrike" u="non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Random Forest Model - Churn Prediction and Confidence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8397543"/>
            <a:ext cx="1967997" cy="1984707"/>
          </a:xfrm>
          <a:custGeom>
            <a:avLst/>
            <a:gdLst/>
            <a:ahLst/>
            <a:cxnLst/>
            <a:rect r="r" b="b" t="t" l="l"/>
            <a:pathLst>
              <a:path h="1984707" w="1967997">
                <a:moveTo>
                  <a:pt x="1967997" y="1984707"/>
                </a:moveTo>
                <a:lnTo>
                  <a:pt x="0" y="1984707"/>
                </a:lnTo>
                <a:lnTo>
                  <a:pt x="0" y="0"/>
                </a:lnTo>
                <a:lnTo>
                  <a:pt x="1967997" y="0"/>
                </a:lnTo>
                <a:lnTo>
                  <a:pt x="1967997" y="19847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9528" y="-19050"/>
            <a:ext cx="1967997" cy="1984707"/>
          </a:xfrm>
          <a:custGeom>
            <a:avLst/>
            <a:gdLst/>
            <a:ahLst/>
            <a:cxnLst/>
            <a:rect r="r" b="b" t="t" l="l"/>
            <a:pathLst>
              <a:path h="1984707" w="1967997">
                <a:moveTo>
                  <a:pt x="0" y="0"/>
                </a:moveTo>
                <a:lnTo>
                  <a:pt x="1967997" y="0"/>
                </a:lnTo>
                <a:lnTo>
                  <a:pt x="1967997" y="1984707"/>
                </a:lnTo>
                <a:lnTo>
                  <a:pt x="0" y="1984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338" y="5143500"/>
            <a:ext cx="12347188" cy="2913927"/>
          </a:xfrm>
          <a:custGeom>
            <a:avLst/>
            <a:gdLst/>
            <a:ahLst/>
            <a:cxnLst/>
            <a:rect r="r" b="b" t="t" l="l"/>
            <a:pathLst>
              <a:path h="2913927" w="12347188">
                <a:moveTo>
                  <a:pt x="0" y="0"/>
                </a:moveTo>
                <a:lnTo>
                  <a:pt x="12347188" y="0"/>
                </a:lnTo>
                <a:lnTo>
                  <a:pt x="12347188" y="2913927"/>
                </a:lnTo>
                <a:lnTo>
                  <a:pt x="0" y="2913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06" r="0" b="-190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2985" y="165100"/>
            <a:ext cx="1461556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Corteva Cross-Sell Insights – Seeds, CP, Speciality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2985" y="1480056"/>
            <a:ext cx="10851306" cy="364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Leverage Market Basket Analysis to identify cross-sell opportunities across Corteva’s three key categories — Seeds, Crop Protection (CP), and Specialty Products.</a:t>
            </a:r>
          </a:p>
          <a:p>
            <a:pPr algn="l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Purpose:</a:t>
            </a:r>
          </a:p>
          <a:p>
            <a:pPr algn="l" marL="371323" indent="-185661" lvl="1">
              <a:lnSpc>
                <a:spcPts val="2407"/>
              </a:lnSpc>
              <a:buFont typeface="Arial"/>
              <a:buChar char="•"/>
            </a:pPr>
            <a:r>
              <a:rPr lang="en-US" sz="171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Increase product penetration per grower</a:t>
            </a:r>
          </a:p>
          <a:p>
            <a:pPr algn="l" marL="371323" indent="-185661" lvl="1">
              <a:lnSpc>
                <a:spcPts val="2407"/>
              </a:lnSpc>
              <a:buFont typeface="Arial"/>
              <a:buChar char="•"/>
            </a:pPr>
            <a:r>
              <a:rPr lang="en-US" sz="171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Strengthen loyalty and retention</a:t>
            </a:r>
          </a:p>
          <a:p>
            <a:pPr algn="l" marL="371323" indent="-185661" lvl="1">
              <a:lnSpc>
                <a:spcPts val="2407"/>
              </a:lnSpc>
              <a:buFont typeface="Arial"/>
              <a:buChar char="•"/>
            </a:pPr>
            <a:r>
              <a:rPr lang="en-US" sz="171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Enable data-driven, region-specific sales strategies</a:t>
            </a:r>
          </a:p>
          <a:p>
            <a:pPr algn="l">
              <a:lnSpc>
                <a:spcPts val="2407"/>
              </a:lnSpc>
            </a:pPr>
          </a:p>
          <a:p>
            <a:pPr algn="l">
              <a:lnSpc>
                <a:spcPts val="2407"/>
              </a:lnSpc>
            </a:pPr>
            <a:r>
              <a:rPr lang="en-US" sz="171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Model used - Apriori Algorithm (Market Basket Model)</a:t>
            </a:r>
          </a:p>
          <a:p>
            <a:pPr algn="l" marL="371323" indent="-185661" lvl="1">
              <a:lnSpc>
                <a:spcPts val="2407"/>
              </a:lnSpc>
              <a:buFont typeface="Arial"/>
              <a:buChar char="•"/>
            </a:pPr>
            <a:r>
              <a:rPr lang="en-US" sz="171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Group transactions by City–Country–Grower combinations.</a:t>
            </a:r>
          </a:p>
          <a:p>
            <a:pPr algn="l" marL="371323" indent="-185661" lvl="1">
              <a:lnSpc>
                <a:spcPts val="2407"/>
              </a:lnSpc>
              <a:buFont typeface="Arial"/>
              <a:buChar char="•"/>
            </a:pPr>
            <a:r>
              <a:rPr lang="en-US" sz="171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Identify frequent itemsets (product co-purchases).</a:t>
            </a:r>
          </a:p>
          <a:p>
            <a:pPr algn="l" marL="371323" indent="-185661" lvl="1">
              <a:lnSpc>
                <a:spcPts val="2407"/>
              </a:lnSpc>
              <a:buFont typeface="Arial"/>
              <a:buChar char="•"/>
            </a:pPr>
            <a:r>
              <a:rPr lang="en-US" sz="171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Generate association rules with metrics.</a:t>
            </a:r>
          </a:p>
          <a:p>
            <a:pPr algn="l">
              <a:lnSpc>
                <a:spcPts val="240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80720" y="4186555"/>
            <a:ext cx="5291375" cy="619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b="true" sz="1700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Strong Cross-Sell Opportunities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Base products on the left (e.g., 8gn9oPp, ZxK9e6) have bright red/yellow bubbles, meaning they pair strongly with recommended products like DYGD6DT, dhFzare.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These should be prioritized for bundling or targeted offers.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b="true" sz="1700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Moderate Associations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Middle section (e.g., QW8e4d, WhWkVc) shows blue bubbles, indicating decent co-purchase frequency.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Good candidates for personalized recommendations.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b="true" sz="1700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Sparse High-Frequency Pairs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On the far right, bubbles are mostly purple, meaning weaker associations.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These can be used for secondary recommendations, not primary bundles.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8397543"/>
            <a:ext cx="1967997" cy="1984707"/>
          </a:xfrm>
          <a:custGeom>
            <a:avLst/>
            <a:gdLst/>
            <a:ahLst/>
            <a:cxnLst/>
            <a:rect r="r" b="b" t="t" l="l"/>
            <a:pathLst>
              <a:path h="1984707" w="1967997">
                <a:moveTo>
                  <a:pt x="1967997" y="1984707"/>
                </a:moveTo>
                <a:lnTo>
                  <a:pt x="0" y="1984707"/>
                </a:lnTo>
                <a:lnTo>
                  <a:pt x="0" y="0"/>
                </a:lnTo>
                <a:lnTo>
                  <a:pt x="1967997" y="0"/>
                </a:lnTo>
                <a:lnTo>
                  <a:pt x="1967997" y="19847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9528" y="-19050"/>
            <a:ext cx="1967997" cy="1984707"/>
          </a:xfrm>
          <a:custGeom>
            <a:avLst/>
            <a:gdLst/>
            <a:ahLst/>
            <a:cxnLst/>
            <a:rect r="r" b="b" t="t" l="l"/>
            <a:pathLst>
              <a:path h="1984707" w="1967997">
                <a:moveTo>
                  <a:pt x="0" y="0"/>
                </a:moveTo>
                <a:lnTo>
                  <a:pt x="1967997" y="0"/>
                </a:lnTo>
                <a:lnTo>
                  <a:pt x="1967997" y="1984707"/>
                </a:lnTo>
                <a:lnTo>
                  <a:pt x="0" y="1984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0712" y="1392975"/>
            <a:ext cx="10194681" cy="6894153"/>
          </a:xfrm>
          <a:custGeom>
            <a:avLst/>
            <a:gdLst/>
            <a:ahLst/>
            <a:cxnLst/>
            <a:rect r="r" b="b" t="t" l="l"/>
            <a:pathLst>
              <a:path h="6894153" w="10194681">
                <a:moveTo>
                  <a:pt x="0" y="0"/>
                </a:moveTo>
                <a:lnTo>
                  <a:pt x="10194681" y="0"/>
                </a:lnTo>
                <a:lnTo>
                  <a:pt x="10194681" y="6894154"/>
                </a:lnTo>
                <a:lnTo>
                  <a:pt x="0" y="6894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82285" y="185269"/>
            <a:ext cx="11268373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b="true" sz="4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Product Co-Occurrence Heatmap (Seaborn)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62013" y="2301875"/>
            <a:ext cx="5396214" cy="563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Most cel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 are 0, meaning many products are rarely bought together.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Hotspots (yellow/red cells) indicate strong associations: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Example: NJSZWKX with 8hmB6EPB      (value = 7)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Another strong pair: tg62M6gs with WZrWM6w (value = 9).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Cells with values ≥ 5 (yellow/red zones) indicate products that customers often buy together.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8397543"/>
            <a:ext cx="1967997" cy="1984707"/>
          </a:xfrm>
          <a:custGeom>
            <a:avLst/>
            <a:gdLst/>
            <a:ahLst/>
            <a:cxnLst/>
            <a:rect r="r" b="b" t="t" l="l"/>
            <a:pathLst>
              <a:path h="1984707" w="1967997">
                <a:moveTo>
                  <a:pt x="1967997" y="1984707"/>
                </a:moveTo>
                <a:lnTo>
                  <a:pt x="0" y="1984707"/>
                </a:lnTo>
                <a:lnTo>
                  <a:pt x="0" y="0"/>
                </a:lnTo>
                <a:lnTo>
                  <a:pt x="1967997" y="0"/>
                </a:lnTo>
                <a:lnTo>
                  <a:pt x="1967997" y="19847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9528" y="-19050"/>
            <a:ext cx="1967997" cy="1984707"/>
          </a:xfrm>
          <a:custGeom>
            <a:avLst/>
            <a:gdLst/>
            <a:ahLst/>
            <a:cxnLst/>
            <a:rect r="r" b="b" t="t" l="l"/>
            <a:pathLst>
              <a:path h="1984707" w="1967997">
                <a:moveTo>
                  <a:pt x="0" y="0"/>
                </a:moveTo>
                <a:lnTo>
                  <a:pt x="1967997" y="0"/>
                </a:lnTo>
                <a:lnTo>
                  <a:pt x="1967997" y="1984707"/>
                </a:lnTo>
                <a:lnTo>
                  <a:pt x="0" y="1984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787" y="2800131"/>
            <a:ext cx="4687642" cy="4308842"/>
          </a:xfrm>
          <a:custGeom>
            <a:avLst/>
            <a:gdLst/>
            <a:ahLst/>
            <a:cxnLst/>
            <a:rect r="r" b="b" t="t" l="l"/>
            <a:pathLst>
              <a:path h="4308842" w="4687642">
                <a:moveTo>
                  <a:pt x="0" y="0"/>
                </a:moveTo>
                <a:lnTo>
                  <a:pt x="4687642" y="0"/>
                </a:lnTo>
                <a:lnTo>
                  <a:pt x="4687642" y="4308842"/>
                </a:lnTo>
                <a:lnTo>
                  <a:pt x="0" y="4308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4583" y="723527"/>
            <a:ext cx="15075455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b="true" sz="4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Strategic Recommendations for Reducing Customer Churn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19415" y="2144697"/>
            <a:ext cx="11324582" cy="625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Enhance Multi-Product Adoption</a:t>
            </a:r>
          </a:p>
          <a:p>
            <a:pPr algn="l" marL="410206" indent="-205103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Encourage customers to purchase from multiple Corteva product categories (Seeds, Crop Protection, Specialities).</a:t>
            </a:r>
          </a:p>
          <a:p>
            <a:pPr algn="l" marL="410206" indent="-205103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Design bundled offers and cross-sell campaigns — multi-product customers show significantly lower churn probability.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Strengthen Engagement for Mid-Rank Customers</a:t>
            </a:r>
          </a:p>
          <a:p>
            <a:pPr algn="l" marL="410206" indent="-205103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Focus field visits, agronomy support, and loyalty incentives on mid-tier customers with medium sales.</a:t>
            </a:r>
          </a:p>
          <a:p>
            <a:pPr algn="l" marL="410206" indent="-205103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Introduce personalized crop advisory, seasonal product recommendations, and relationship-building calls.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Loyalty and Value Programs</a:t>
            </a:r>
          </a:p>
          <a:p>
            <a:pPr algn="l" marL="410206" indent="-205103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Implement tiered loyalty rewards based on repeat purchase, sales volume, and product diversity.</a:t>
            </a:r>
          </a:p>
          <a:p>
            <a:pPr algn="l" marL="410206" indent="-205103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Offer early-booking discounts and referral benefits to reinforce stickiness.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Measure and Sustain Impact</a:t>
            </a:r>
          </a:p>
          <a:p>
            <a:pPr algn="l" marL="410206" indent="-205103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Track churn reduction, repeat purchase rate, and cross-sell uplift as key KPIs.</a:t>
            </a:r>
          </a:p>
          <a:p>
            <a:pPr algn="l" marL="410206" indent="-205103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Run quarterly pilots to validate which interventions deliver the highest retention ROI.</a:t>
            </a:r>
          </a:p>
          <a:p>
            <a:pPr algn="l">
              <a:lnSpc>
                <a:spcPts val="209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142875"/>
            <a:ext cx="5591128" cy="2874413"/>
          </a:xfrm>
          <a:custGeom>
            <a:avLst/>
            <a:gdLst/>
            <a:ahLst/>
            <a:cxnLst/>
            <a:rect r="r" b="b" t="t" l="l"/>
            <a:pathLst>
              <a:path h="2874413" w="5591128">
                <a:moveTo>
                  <a:pt x="5591128" y="0"/>
                </a:moveTo>
                <a:lnTo>
                  <a:pt x="0" y="0"/>
                </a:lnTo>
                <a:lnTo>
                  <a:pt x="0" y="2874413"/>
                </a:lnTo>
                <a:lnTo>
                  <a:pt x="5591128" y="2874413"/>
                </a:lnTo>
                <a:lnTo>
                  <a:pt x="5591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696872" y="7469737"/>
            <a:ext cx="5591128" cy="2874413"/>
          </a:xfrm>
          <a:custGeom>
            <a:avLst/>
            <a:gdLst/>
            <a:ahLst/>
            <a:cxnLst/>
            <a:rect r="r" b="b" t="t" l="l"/>
            <a:pathLst>
              <a:path h="2874413" w="5591128">
                <a:moveTo>
                  <a:pt x="0" y="2874413"/>
                </a:moveTo>
                <a:lnTo>
                  <a:pt x="5591128" y="2874413"/>
                </a:lnTo>
                <a:lnTo>
                  <a:pt x="5591128" y="0"/>
                </a:lnTo>
                <a:lnTo>
                  <a:pt x="0" y="0"/>
                </a:lnTo>
                <a:lnTo>
                  <a:pt x="0" y="2874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653866"/>
            <a:ext cx="8430099" cy="356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6"/>
              </a:lnSpc>
            </a:pPr>
            <a:r>
              <a:rPr lang="en-US" sz="16304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PowerBI Demo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0" y="0"/>
                </a:moveTo>
                <a:lnTo>
                  <a:pt x="5677160" y="0"/>
                </a:lnTo>
                <a:lnTo>
                  <a:pt x="5677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2610840" y="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54782" y="3467042"/>
            <a:ext cx="7522613" cy="5033689"/>
          </a:xfrm>
          <a:custGeom>
            <a:avLst/>
            <a:gdLst/>
            <a:ahLst/>
            <a:cxnLst/>
            <a:rect r="r" b="b" t="t" l="l"/>
            <a:pathLst>
              <a:path h="5033689" w="7522613">
                <a:moveTo>
                  <a:pt x="0" y="0"/>
                </a:moveTo>
                <a:lnTo>
                  <a:pt x="7522612" y="0"/>
                </a:lnTo>
                <a:lnTo>
                  <a:pt x="7522612" y="5033689"/>
                </a:lnTo>
                <a:lnTo>
                  <a:pt x="0" y="5033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09365" y="3715163"/>
            <a:ext cx="4684565" cy="2742374"/>
          </a:xfrm>
          <a:custGeom>
            <a:avLst/>
            <a:gdLst/>
            <a:ahLst/>
            <a:cxnLst/>
            <a:rect r="r" b="b" t="t" l="l"/>
            <a:pathLst>
              <a:path h="2742374" w="4684565">
                <a:moveTo>
                  <a:pt x="0" y="0"/>
                </a:moveTo>
                <a:lnTo>
                  <a:pt x="4684565" y="0"/>
                </a:lnTo>
                <a:lnTo>
                  <a:pt x="4684565" y="2742374"/>
                </a:lnTo>
                <a:lnTo>
                  <a:pt x="0" y="2742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5005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3629" y="1358943"/>
            <a:ext cx="14654370" cy="8352991"/>
          </a:xfrm>
          <a:custGeom>
            <a:avLst/>
            <a:gdLst/>
            <a:ahLst/>
            <a:cxnLst/>
            <a:rect r="r" b="b" t="t" l="l"/>
            <a:pathLst>
              <a:path h="8352991" w="14654370">
                <a:moveTo>
                  <a:pt x="0" y="0"/>
                </a:moveTo>
                <a:lnTo>
                  <a:pt x="14654369" y="0"/>
                </a:lnTo>
                <a:lnTo>
                  <a:pt x="14654369" y="8352991"/>
                </a:lnTo>
                <a:lnTo>
                  <a:pt x="0" y="8352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7138"/>
            <a:ext cx="16427645" cy="561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b="true" sz="478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Loyalty Score and Grower Distribution Analysis (2016-2025)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829550"/>
            <a:ext cx="17259300" cy="106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b="true" sz="475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Cluster-Based Descriptive Analysis for Customer Loyalty and Products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801576" y="2099728"/>
            <a:ext cx="14269755" cy="8187272"/>
          </a:xfrm>
          <a:custGeom>
            <a:avLst/>
            <a:gdLst/>
            <a:ahLst/>
            <a:cxnLst/>
            <a:rect r="r" b="b" t="t" l="l"/>
            <a:pathLst>
              <a:path h="8187272" w="14269755">
                <a:moveTo>
                  <a:pt x="0" y="0"/>
                </a:moveTo>
                <a:lnTo>
                  <a:pt x="14269755" y="0"/>
                </a:lnTo>
                <a:lnTo>
                  <a:pt x="14269755" y="8187272"/>
                </a:lnTo>
                <a:lnTo>
                  <a:pt x="0" y="81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3276" y="1321215"/>
            <a:ext cx="15491012" cy="8229600"/>
          </a:xfrm>
          <a:custGeom>
            <a:avLst/>
            <a:gdLst/>
            <a:ahLst/>
            <a:cxnLst/>
            <a:rect r="r" b="b" t="t" l="l"/>
            <a:pathLst>
              <a:path h="8229600" w="15491012">
                <a:moveTo>
                  <a:pt x="0" y="0"/>
                </a:moveTo>
                <a:lnTo>
                  <a:pt x="15491012" y="0"/>
                </a:lnTo>
                <a:lnTo>
                  <a:pt x="15491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5409"/>
            <a:ext cx="17020163" cy="56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48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Grower insight and product performance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6200"/>
            <a:ext cx="4695311" cy="4114800"/>
          </a:xfrm>
          <a:custGeom>
            <a:avLst/>
            <a:gdLst/>
            <a:ahLst/>
            <a:cxnLst/>
            <a:rect r="r" b="b" t="t" l="l"/>
            <a:pathLst>
              <a:path h="4114800" w="4695311">
                <a:moveTo>
                  <a:pt x="0" y="0"/>
                </a:moveTo>
                <a:lnTo>
                  <a:pt x="4695311" y="0"/>
                </a:lnTo>
                <a:lnTo>
                  <a:pt x="4695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6229350"/>
            <a:ext cx="4695311" cy="4114800"/>
          </a:xfrm>
          <a:custGeom>
            <a:avLst/>
            <a:gdLst/>
            <a:ahLst/>
            <a:cxnLst/>
            <a:rect r="r" b="b" t="t" l="l"/>
            <a:pathLst>
              <a:path h="4114800" w="4695311">
                <a:moveTo>
                  <a:pt x="0" y="4114800"/>
                </a:moveTo>
                <a:lnTo>
                  <a:pt x="4695311" y="4114800"/>
                </a:lnTo>
                <a:lnTo>
                  <a:pt x="469531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735209"/>
            <a:ext cx="6816582" cy="6816582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13703" t="0" r="-1370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628316" y="806800"/>
            <a:ext cx="6142093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b="true" sz="5000">
                <a:solidFill>
                  <a:srgbClr val="3A567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CONTEXT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08971" y="2392680"/>
            <a:ext cx="8950329" cy="757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Business Facing Challenges: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Gradual decline in sales performance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Decreasing customer retention rates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Rising marketing and customer acquisition costs</a:t>
            </a:r>
          </a:p>
          <a:p>
            <a:pPr algn="just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Primary Objective: Enhance sales by capitalizing on the existing customer base through personalized marketing, loyalty programs, and excellent customer service.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Proposed  Action plan: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Analysis of Historic Data (10 years) to assess:</a:t>
            </a:r>
          </a:p>
          <a:p>
            <a:pPr algn="just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Customer loyalty trends</a:t>
            </a:r>
          </a:p>
          <a:p>
            <a:pPr algn="just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Segmentation based on platform affiliation and purchase behavior</a:t>
            </a:r>
          </a:p>
          <a:p>
            <a:pPr algn="just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Identifying at-risk customers through churn analysis</a:t>
            </a:r>
          </a:p>
          <a:p>
            <a:pPr algn="just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sz="2400">
                <a:solidFill>
                  <a:srgbClr val="41444B"/>
                </a:solidFill>
                <a:latin typeface="Alegreya Sans"/>
                <a:ea typeface="Alegreya Sans"/>
                <a:cs typeface="Alegreya Sans"/>
                <a:sym typeface="Alegreya Sans"/>
              </a:rPr>
              <a:t>Focus on actionable insights to improve customer retention and acquisition strategies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628316" y="1489425"/>
            <a:ext cx="678168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Overview of Business Challenges and Objectives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5469" y="1137765"/>
            <a:ext cx="14986626" cy="8486177"/>
          </a:xfrm>
          <a:custGeom>
            <a:avLst/>
            <a:gdLst/>
            <a:ahLst/>
            <a:cxnLst/>
            <a:rect r="r" b="b" t="t" l="l"/>
            <a:pathLst>
              <a:path h="8486177" w="14986626">
                <a:moveTo>
                  <a:pt x="0" y="0"/>
                </a:moveTo>
                <a:lnTo>
                  <a:pt x="14986626" y="0"/>
                </a:lnTo>
                <a:lnTo>
                  <a:pt x="14986626" y="8486177"/>
                </a:lnTo>
                <a:lnTo>
                  <a:pt x="0" y="8486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5409"/>
            <a:ext cx="17020163" cy="56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48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Cross Sell Recommendation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142875"/>
            <a:ext cx="5591128" cy="2874413"/>
          </a:xfrm>
          <a:custGeom>
            <a:avLst/>
            <a:gdLst/>
            <a:ahLst/>
            <a:cxnLst/>
            <a:rect r="r" b="b" t="t" l="l"/>
            <a:pathLst>
              <a:path h="2874413" w="5591128">
                <a:moveTo>
                  <a:pt x="5591128" y="0"/>
                </a:moveTo>
                <a:lnTo>
                  <a:pt x="0" y="0"/>
                </a:lnTo>
                <a:lnTo>
                  <a:pt x="0" y="2874413"/>
                </a:lnTo>
                <a:lnTo>
                  <a:pt x="5591128" y="2874413"/>
                </a:lnTo>
                <a:lnTo>
                  <a:pt x="5591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696872" y="7469737"/>
            <a:ext cx="5591128" cy="2874413"/>
          </a:xfrm>
          <a:custGeom>
            <a:avLst/>
            <a:gdLst/>
            <a:ahLst/>
            <a:cxnLst/>
            <a:rect r="r" b="b" t="t" l="l"/>
            <a:pathLst>
              <a:path h="2874413" w="5591128">
                <a:moveTo>
                  <a:pt x="0" y="2874413"/>
                </a:moveTo>
                <a:lnTo>
                  <a:pt x="5591128" y="2874413"/>
                </a:lnTo>
                <a:lnTo>
                  <a:pt x="5591128" y="0"/>
                </a:lnTo>
                <a:lnTo>
                  <a:pt x="0" y="0"/>
                </a:lnTo>
                <a:lnTo>
                  <a:pt x="0" y="2874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05149" y="3981529"/>
            <a:ext cx="9749871" cy="162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12777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0" y="0"/>
                </a:moveTo>
                <a:lnTo>
                  <a:pt x="5677160" y="0"/>
                </a:lnTo>
                <a:lnTo>
                  <a:pt x="5677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2610840" y="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5605" y="725402"/>
            <a:ext cx="661427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A5677"/>
                </a:solidFill>
                <a:latin typeface="Lato Bold"/>
                <a:ea typeface="Lato Bold"/>
                <a:cs typeface="Lato Bold"/>
                <a:sym typeface="Lato Bold"/>
              </a:rPr>
              <a:t>Data Dictionary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8349918"/>
            <a:ext cx="1967997" cy="1984707"/>
          </a:xfrm>
          <a:custGeom>
            <a:avLst/>
            <a:gdLst/>
            <a:ahLst/>
            <a:cxnLst/>
            <a:rect r="r" b="b" t="t" l="l"/>
            <a:pathLst>
              <a:path h="1984707" w="1967997">
                <a:moveTo>
                  <a:pt x="1967997" y="1984707"/>
                </a:moveTo>
                <a:lnTo>
                  <a:pt x="0" y="1984707"/>
                </a:lnTo>
                <a:lnTo>
                  <a:pt x="0" y="0"/>
                </a:lnTo>
                <a:lnTo>
                  <a:pt x="1967997" y="0"/>
                </a:lnTo>
                <a:lnTo>
                  <a:pt x="1967997" y="19847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615605" y="2681288"/>
          <a:ext cx="7863022" cy="4962525"/>
        </p:xfrm>
        <a:graphic>
          <a:graphicData uri="http://schemas.openxmlformats.org/drawingml/2006/table">
            <a:tbl>
              <a:tblPr/>
              <a:tblGrid>
                <a:gridCol w="1572604"/>
                <a:gridCol w="1572604"/>
                <a:gridCol w="1572604"/>
                <a:gridCol w="1572604"/>
                <a:gridCol w="1572604"/>
              </a:tblGrid>
              <a:tr h="661031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Master data set </a:t>
                      </a:r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Master data set </a:t>
                      </a:r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Master data set </a:t>
                      </a:r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Master data set </a:t>
                      </a:r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Master data set </a:t>
                      </a:r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6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Name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Primary KEY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Data Type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Length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grower_house_ain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 ID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8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first_name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 first name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8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last_name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 Last Name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city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 City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country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 Country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8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phone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 Phone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Number 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Numeric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8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email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 Email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ID 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944100" y="830177"/>
          <a:ext cx="7315200" cy="4175125"/>
        </p:xfrm>
        <a:graphic>
          <a:graphicData uri="http://schemas.openxmlformats.org/drawingml/2006/table">
            <a:tbl>
              <a:tblPr/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687329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  Master data set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  Master data set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  Master data set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  Master data set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  Master data set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Name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Primary KEY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Data Type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Length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product_id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 ID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product_name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 Name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product_category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 category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category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Business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944100" y="5201232"/>
          <a:ext cx="7315200" cy="4781550"/>
        </p:xfrm>
        <a:graphic>
          <a:graphicData uri="http://schemas.openxmlformats.org/drawingml/2006/table">
            <a:tbl>
              <a:tblPr/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642012"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Sales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data  </a:t>
                      </a:r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Sales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data  </a:t>
                      </a:r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Sales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data  </a:t>
                      </a:r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Sales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data  </a:t>
                      </a:r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Sales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data  </a:t>
                      </a:r>
                    </a:p>
                  </a:txBody>
                  <a:tcPr marL="76200" marR="76200" marT="76200" marB="762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6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Name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Primary KEY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Data Type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Length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0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unique_id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Sales Order No.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8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grower_house_ain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Retailer ID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0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category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Business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0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product_name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 Name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character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0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converted_msrp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Total Amount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Numeric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0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converted_acres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Acres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Numeric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8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converted_qty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Quantity of the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Product Sold</a:t>
                      </a: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Numeric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0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crop_year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Crop year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Numeric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615605" y="1541377"/>
            <a:ext cx="35587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Key Datasets for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61277"/>
            <a:ext cx="5100193" cy="5143500"/>
          </a:xfrm>
          <a:custGeom>
            <a:avLst/>
            <a:gdLst/>
            <a:ahLst/>
            <a:cxnLst/>
            <a:rect r="r" b="b" t="t" l="l"/>
            <a:pathLst>
              <a:path h="5143500" w="5100193">
                <a:moveTo>
                  <a:pt x="5100193" y="0"/>
                </a:moveTo>
                <a:lnTo>
                  <a:pt x="0" y="0"/>
                </a:lnTo>
                <a:lnTo>
                  <a:pt x="0" y="5143500"/>
                </a:lnTo>
                <a:lnTo>
                  <a:pt x="5100193" y="5143500"/>
                </a:lnTo>
                <a:lnTo>
                  <a:pt x="51001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40075"/>
            <a:ext cx="16230600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Step 1: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Merges the retailer_ data with the sales_ data using the grower_house_ain column as the key. Then selects specific columns from both data frames: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From Retailer : grower_house_ain, first_name, last_name, city, country.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From sales: unique_id, grower_house_ain, category, product_name, converted_msrp, converted_acres, converted_qty, crop_year.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Sales1 data is created 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Step 2: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Merges the product_data with the above data using product_name as the key.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From product: product_id, product_name, product_category, category.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From sales1: Various fields including unique_id, grower_house_ain, product_name, and others.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Sales2 data is created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06749"/>
            <a:ext cx="865734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3A5677"/>
                </a:solidFill>
                <a:latin typeface="Lato Bold"/>
                <a:ea typeface="Lato Bold"/>
                <a:cs typeface="Lato Bold"/>
                <a:sym typeface="Lato Bold"/>
              </a:rPr>
              <a:t>Data Merging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22724"/>
            <a:ext cx="27896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A5677"/>
                </a:solidFill>
                <a:latin typeface="Lato"/>
                <a:ea typeface="Lato"/>
                <a:cs typeface="Lato"/>
                <a:sym typeface="Lato"/>
              </a:rPr>
              <a:t>From raw to refined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1019175"/>
          <a:ext cx="16344900" cy="10896600"/>
        </p:xfrm>
        <a:graphic>
          <a:graphicData uri="http://schemas.openxmlformats.org/presentationml/2006/ole">
            <p:oleObj imgW="19608800" imgH="14160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184949" y="87664"/>
            <a:ext cx="7631561" cy="70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26"/>
              </a:lnSpc>
            </a:pPr>
            <a:r>
              <a:rPr lang="en-US" sz="4090" b="true">
                <a:solidFill>
                  <a:srgbClr val="3A5677"/>
                </a:solidFill>
                <a:latin typeface="Lato Bold"/>
                <a:ea typeface="Lato Bold"/>
                <a:cs typeface="Lato Bold"/>
                <a:sym typeface="Lato Bold"/>
              </a:rPr>
              <a:t>Data Ranking and Prioritization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61277"/>
            <a:ext cx="3239344" cy="3266850"/>
          </a:xfrm>
          <a:custGeom>
            <a:avLst/>
            <a:gdLst/>
            <a:ahLst/>
            <a:cxnLst/>
            <a:rect r="r" b="b" t="t" l="l"/>
            <a:pathLst>
              <a:path h="3266850" w="3239344">
                <a:moveTo>
                  <a:pt x="3239344" y="0"/>
                </a:moveTo>
                <a:lnTo>
                  <a:pt x="0" y="0"/>
                </a:lnTo>
                <a:lnTo>
                  <a:pt x="0" y="3266850"/>
                </a:lnTo>
                <a:lnTo>
                  <a:pt x="3239344" y="3266850"/>
                </a:lnTo>
                <a:lnTo>
                  <a:pt x="32393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0920" y="2970156"/>
            <a:ext cx="2880128" cy="2173344"/>
          </a:xfrm>
          <a:custGeom>
            <a:avLst/>
            <a:gdLst/>
            <a:ahLst/>
            <a:cxnLst/>
            <a:rect r="r" b="b" t="t" l="l"/>
            <a:pathLst>
              <a:path h="2173344" w="2880128">
                <a:moveTo>
                  <a:pt x="0" y="0"/>
                </a:moveTo>
                <a:lnTo>
                  <a:pt x="2880129" y="0"/>
                </a:lnTo>
                <a:lnTo>
                  <a:pt x="2880129" y="2173344"/>
                </a:lnTo>
                <a:lnTo>
                  <a:pt x="0" y="2173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4" t="0" r="-16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309" y="2170044"/>
            <a:ext cx="8408224" cy="4235643"/>
          </a:xfrm>
          <a:custGeom>
            <a:avLst/>
            <a:gdLst/>
            <a:ahLst/>
            <a:cxnLst/>
            <a:rect r="r" b="b" t="t" l="l"/>
            <a:pathLst>
              <a:path h="4235643" w="8408224">
                <a:moveTo>
                  <a:pt x="0" y="0"/>
                </a:moveTo>
                <a:lnTo>
                  <a:pt x="8408224" y="0"/>
                </a:lnTo>
                <a:lnTo>
                  <a:pt x="8408224" y="4235643"/>
                </a:lnTo>
                <a:lnTo>
                  <a:pt x="0" y="423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12435" y="2397063"/>
            <a:ext cx="3172663" cy="4346688"/>
          </a:xfrm>
          <a:custGeom>
            <a:avLst/>
            <a:gdLst/>
            <a:ahLst/>
            <a:cxnLst/>
            <a:rect r="r" b="b" t="t" l="l"/>
            <a:pathLst>
              <a:path h="4346688" w="3172663">
                <a:moveTo>
                  <a:pt x="0" y="0"/>
                </a:moveTo>
                <a:lnTo>
                  <a:pt x="3172663" y="0"/>
                </a:lnTo>
                <a:lnTo>
                  <a:pt x="3172663" y="4346688"/>
                </a:lnTo>
                <a:lnTo>
                  <a:pt x="0" y="4346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3084" y="383223"/>
            <a:ext cx="8657348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4800" spc="153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Exploratory </a:t>
            </a:r>
            <a:r>
              <a:rPr lang="en-US" sz="4800" spc="153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Data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57939" y="1619773"/>
            <a:ext cx="4681657" cy="55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b="true" sz="2262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Statistics for three variables:</a:t>
            </a:r>
          </a:p>
          <a:p>
            <a:pPr algn="ctr">
              <a:lnSpc>
                <a:spcPts val="2149"/>
              </a:lnSpc>
            </a:pPr>
            <a:r>
              <a:rPr lang="en-US" b="true" sz="2262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 total_sales, product_count, and rank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3084" y="1452494"/>
            <a:ext cx="758047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1444B"/>
                </a:solidFill>
                <a:latin typeface="Lato"/>
                <a:ea typeface="Lato"/>
                <a:cs typeface="Lato"/>
                <a:sym typeface="Lato"/>
              </a:rPr>
              <a:t>Mean, Median, Mode, Skewness and Feature selection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924726"/>
            <a:ext cx="15877420" cy="286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4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The dataset consists of 10,000 grower records and 18 structured fields, analyzed to understand sales behavior, product spread, and performance ranking.</a:t>
            </a:r>
          </a:p>
          <a:p>
            <a:pPr algn="l">
              <a:lnSpc>
                <a:spcPts val="1889"/>
              </a:lnSpc>
            </a:pPr>
            <a:r>
              <a:rPr lang="en-US" sz="134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Focus was placed on three key numerical indicators — Total_Sales, No_of_Products, and Rank.</a:t>
            </a:r>
          </a:p>
          <a:p>
            <a:pPr algn="l">
              <a:lnSpc>
                <a:spcPts val="1889"/>
              </a:lnSpc>
            </a:pPr>
          </a:p>
          <a:p>
            <a:pPr algn="l">
              <a:lnSpc>
                <a:spcPts val="1889"/>
              </a:lnSpc>
            </a:pPr>
            <a:r>
              <a:rPr lang="en-US" b="true" sz="1349">
                <a:solidFill>
                  <a:srgbClr val="41444B"/>
                </a:solidFill>
                <a:latin typeface="Poppins Bold"/>
                <a:ea typeface="Poppins Bold"/>
                <a:cs typeface="Poppins Bold"/>
                <a:sym typeface="Poppins Bold"/>
              </a:rPr>
              <a:t>Key Findings:</a:t>
            </a:r>
          </a:p>
          <a:p>
            <a:pPr algn="l" marL="291463" indent="-145732" lvl="1">
              <a:lnSpc>
                <a:spcPts val="1889"/>
              </a:lnSpc>
              <a:buFont typeface="Arial"/>
              <a:buChar char="•"/>
            </a:pPr>
            <a:r>
              <a:rPr lang="en-US" sz="134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Total_Sales shows an average of ₹26.8K with a median of ₹23.5K and a maximum of ₹90.7K.</a:t>
            </a:r>
          </a:p>
          <a:p>
            <a:pPr algn="l" marL="291463" indent="-145732" lvl="1">
              <a:lnSpc>
                <a:spcPts val="1889"/>
              </a:lnSpc>
              <a:buFont typeface="Arial"/>
              <a:buChar char="•"/>
            </a:pPr>
            <a:r>
              <a:rPr lang="en-US" sz="134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The data is right-skewed (1.85), highlighting a small group of high performers driving overall revenue.</a:t>
            </a:r>
          </a:p>
          <a:p>
            <a:pPr algn="l" marL="291463" indent="-145732" lvl="1">
              <a:lnSpc>
                <a:spcPts val="1889"/>
              </a:lnSpc>
              <a:buFont typeface="Arial"/>
              <a:buChar char="•"/>
            </a:pPr>
            <a:r>
              <a:rPr lang="en-US" sz="134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No_of_Products averages 13 per grower, ranging from 1 to 44, also right-skewed (1.73) — indicating that product diversity is concentrated among a few growers.</a:t>
            </a:r>
          </a:p>
          <a:p>
            <a:pPr algn="l" marL="291463" indent="-145732" lvl="1">
              <a:lnSpc>
                <a:spcPts val="1889"/>
              </a:lnSpc>
              <a:buFont typeface="Arial"/>
              <a:buChar char="•"/>
            </a:pPr>
            <a:r>
              <a:rPr lang="en-US" sz="134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Rank has a mean of 354 and median of 302, with a mild left skew (0.54), suggesting a balanced distribution of mid and high performers.</a:t>
            </a:r>
          </a:p>
          <a:p>
            <a:pPr algn="l">
              <a:lnSpc>
                <a:spcPts val="1889"/>
              </a:lnSpc>
            </a:pPr>
          </a:p>
          <a:p>
            <a:pPr algn="l">
              <a:lnSpc>
                <a:spcPts val="1889"/>
              </a:lnSpc>
            </a:pPr>
            <a:r>
              <a:rPr lang="en-US" b="true" sz="1349">
                <a:solidFill>
                  <a:srgbClr val="41444B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Selection:</a:t>
            </a:r>
          </a:p>
          <a:p>
            <a:pPr algn="l">
              <a:lnSpc>
                <a:spcPts val="1889"/>
              </a:lnSpc>
            </a:pPr>
            <a:r>
              <a:rPr lang="en-US" sz="1349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 Based on variability and business significance, Total_Sales, No_of_Products, and Rank were selected as the most representative features to study grower performance and operational diversity.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71758" y="2630816"/>
            <a:ext cx="10992658" cy="4785584"/>
          </a:xfrm>
          <a:custGeom>
            <a:avLst/>
            <a:gdLst/>
            <a:ahLst/>
            <a:cxnLst/>
            <a:rect r="r" b="b" t="t" l="l"/>
            <a:pathLst>
              <a:path h="4785584" w="10992658">
                <a:moveTo>
                  <a:pt x="0" y="0"/>
                </a:moveTo>
                <a:lnTo>
                  <a:pt x="10992658" y="0"/>
                </a:lnTo>
                <a:lnTo>
                  <a:pt x="10992658" y="4785584"/>
                </a:lnTo>
                <a:lnTo>
                  <a:pt x="0" y="478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6" r="0" b="-1299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90957"/>
            <a:ext cx="5162287" cy="72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</a:p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Converted MSRP (~2,018 avg) follows a near-normal distribution with minimal skewness (0.03), indicating uniform pricing.</a:t>
            </a:r>
          </a:p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Converted Acres (~247 acres avg) and Converted Quantity (~518 units avg) are slightly right-skewed, showing few large-scale transactions.</a:t>
            </a:r>
          </a:p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Product ID (1–300 range) is evenly distributed, confirming balanced product representation.</a:t>
            </a:r>
          </a:p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No. of Products (avg 13) and Rank (avg 354) are moderately skewed, with most entries concentrated at lower levels.</a:t>
            </a:r>
          </a:p>
          <a:p>
            <a:pPr algn="l" marL="424138" indent="-212069" lvl="1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1964" strike="noStrike" u="none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Total Sales (avg ₹26.8K, skew 1.85) shows a long right tail, driven by a few very high-value sales.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43084" y="383223"/>
            <a:ext cx="8657348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b="true" sz="4800" spc="153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Variable Distribution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3584" y="-1547"/>
            <a:ext cx="3548018" cy="3578145"/>
          </a:xfrm>
          <a:custGeom>
            <a:avLst/>
            <a:gdLst/>
            <a:ahLst/>
            <a:cxnLst/>
            <a:rect r="r" b="b" t="t" l="l"/>
            <a:pathLst>
              <a:path h="3578145" w="3548018">
                <a:moveTo>
                  <a:pt x="3548018" y="0"/>
                </a:moveTo>
                <a:lnTo>
                  <a:pt x="0" y="0"/>
                </a:lnTo>
                <a:lnTo>
                  <a:pt x="0" y="3578144"/>
                </a:lnTo>
                <a:lnTo>
                  <a:pt x="3548018" y="3578144"/>
                </a:lnTo>
                <a:lnTo>
                  <a:pt x="35480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39823" y="2935767"/>
            <a:ext cx="8901285" cy="4706555"/>
          </a:xfrm>
          <a:custGeom>
            <a:avLst/>
            <a:gdLst/>
            <a:ahLst/>
            <a:cxnLst/>
            <a:rect r="r" b="b" t="t" l="l"/>
            <a:pathLst>
              <a:path h="4706555" w="8901285">
                <a:moveTo>
                  <a:pt x="0" y="0"/>
                </a:moveTo>
                <a:lnTo>
                  <a:pt x="8901285" y="0"/>
                </a:lnTo>
                <a:lnTo>
                  <a:pt x="8901285" y="4706555"/>
                </a:lnTo>
                <a:lnTo>
                  <a:pt x="0" y="4706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07168" y="666509"/>
            <a:ext cx="865734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b="true" sz="5000" spc="130">
                <a:solidFill>
                  <a:srgbClr val="41444B"/>
                </a:solidFill>
                <a:latin typeface="Lato Bold"/>
                <a:ea typeface="Lato Bold"/>
                <a:cs typeface="Lato Bold"/>
                <a:sym typeface="Lato Bold"/>
              </a:rPr>
              <a:t>Data Refinement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5507" y="2878617"/>
            <a:ext cx="6134958" cy="485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4138" indent="-212069" lvl="1">
              <a:lnSpc>
                <a:spcPts val="2750"/>
              </a:lnSpc>
              <a:buFont typeface="Arial"/>
              <a:buChar char="•"/>
            </a:pPr>
            <a:r>
              <a:rPr lang="en-US" sz="196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Average MSRP around 2,018 units, with consistent pricing between 1,883 – 2,153.</a:t>
            </a:r>
          </a:p>
          <a:p>
            <a:pPr algn="l" marL="424138" indent="-212069" lvl="1">
              <a:lnSpc>
                <a:spcPts val="2750"/>
              </a:lnSpc>
              <a:buFont typeface="Arial"/>
              <a:buChar char="•"/>
            </a:pPr>
            <a:r>
              <a:rPr lang="en-US" sz="196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Median project size ~246 acres, ranging up to 615 acres — indicating diverse project scales.</a:t>
            </a:r>
          </a:p>
          <a:p>
            <a:pPr algn="l" marL="424138" indent="-212069" lvl="1">
              <a:lnSpc>
                <a:spcPts val="2750"/>
              </a:lnSpc>
              <a:buFont typeface="Arial"/>
              <a:buChar char="•"/>
            </a:pPr>
            <a:r>
              <a:rPr lang="en-US" sz="196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Median quantity sold ~527 units, with some large-volume sales exceeding 1,200 units.</a:t>
            </a:r>
          </a:p>
          <a:p>
            <a:pPr algn="l" marL="424138" indent="-212069" lvl="1">
              <a:lnSpc>
                <a:spcPts val="2750"/>
              </a:lnSpc>
              <a:buFont typeface="Arial"/>
              <a:buChar char="•"/>
            </a:pPr>
            <a:r>
              <a:rPr lang="en-US" sz="196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Average of ~13 products per record; some deals include up to 44</a:t>
            </a:r>
            <a:r>
              <a:rPr lang="en-US" sz="196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 products — high product diversity.</a:t>
            </a:r>
          </a:p>
          <a:p>
            <a:pPr algn="l" marL="424138" indent="-212069" lvl="1">
              <a:lnSpc>
                <a:spcPts val="2750"/>
              </a:lnSpc>
              <a:buFont typeface="Arial"/>
              <a:buChar char="•"/>
            </a:pPr>
            <a:r>
              <a:rPr lang="en-US" sz="196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96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edian total sales value ~23,500, with high variation up to 90,770.</a:t>
            </a:r>
          </a:p>
          <a:p>
            <a:pPr algn="l" marL="424138" indent="-212069" lvl="1">
              <a:lnSpc>
                <a:spcPts val="2750"/>
              </a:lnSpc>
              <a:buFont typeface="Arial"/>
              <a:buChar char="•"/>
            </a:pPr>
            <a:r>
              <a:rPr lang="en-US" sz="1964">
                <a:solidFill>
                  <a:srgbClr val="41444B"/>
                </a:solidFill>
                <a:latin typeface="Poppins"/>
                <a:ea typeface="Poppins"/>
                <a:cs typeface="Poppins"/>
                <a:sym typeface="Poppins"/>
              </a:rPr>
              <a:t>Most ranks between 100–550 — concentration in mid-tier performing products</a:t>
            </a:r>
          </a:p>
          <a:p>
            <a:pPr algn="l">
              <a:lnSpc>
                <a:spcPts val="27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207168" y="1482484"/>
            <a:ext cx="43915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A5677"/>
                </a:solidFill>
                <a:latin typeface="Lato"/>
                <a:ea typeface="Lato"/>
                <a:cs typeface="Lato"/>
                <a:sym typeface="Lato"/>
              </a:rPr>
              <a:t>Plotting and Handling Outliers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DAGVippWtQw</dc:identifier>
  <dcterms:modified xsi:type="dcterms:W3CDTF">2011-08-01T06:04:30Z</dcterms:modified>
  <cp:revision>1</cp:revision>
  <dc:title>CAAI Presentation</dc:title>
</cp:coreProperties>
</file>